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6512" r:id="rId1"/>
  </p:sldMasterIdLst>
  <p:notesMasterIdLst>
    <p:notesMasterId r:id="rId63"/>
  </p:notesMasterIdLst>
  <p:sldIdLst>
    <p:sldId id="256" r:id="rId2"/>
    <p:sldId id="257" r:id="rId3"/>
    <p:sldId id="321" r:id="rId4"/>
    <p:sldId id="277" r:id="rId5"/>
    <p:sldId id="258" r:id="rId6"/>
    <p:sldId id="259" r:id="rId7"/>
    <p:sldId id="260" r:id="rId8"/>
    <p:sldId id="278" r:id="rId9"/>
    <p:sldId id="281" r:id="rId10"/>
    <p:sldId id="282" r:id="rId11"/>
    <p:sldId id="283" r:id="rId12"/>
    <p:sldId id="313" r:id="rId13"/>
    <p:sldId id="279" r:id="rId14"/>
    <p:sldId id="280" r:id="rId15"/>
    <p:sldId id="307" r:id="rId16"/>
    <p:sldId id="261" r:id="rId17"/>
    <p:sldId id="284" r:id="rId18"/>
    <p:sldId id="286" r:id="rId19"/>
    <p:sldId id="289" r:id="rId20"/>
    <p:sldId id="290" r:id="rId21"/>
    <p:sldId id="287" r:id="rId22"/>
    <p:sldId id="288" r:id="rId23"/>
    <p:sldId id="291" r:id="rId24"/>
    <p:sldId id="295" r:id="rId25"/>
    <p:sldId id="263" r:id="rId26"/>
    <p:sldId id="296" r:id="rId27"/>
    <p:sldId id="265" r:id="rId28"/>
    <p:sldId id="266" r:id="rId29"/>
    <p:sldId id="293" r:id="rId30"/>
    <p:sldId id="268" r:id="rId31"/>
    <p:sldId id="294" r:id="rId32"/>
    <p:sldId id="316" r:id="rId33"/>
    <p:sldId id="267" r:id="rId34"/>
    <p:sldId id="270" r:id="rId35"/>
    <p:sldId id="297" r:id="rId36"/>
    <p:sldId id="271" r:id="rId37"/>
    <p:sldId id="298" r:id="rId38"/>
    <p:sldId id="317" r:id="rId39"/>
    <p:sldId id="318" r:id="rId40"/>
    <p:sldId id="272" r:id="rId41"/>
    <p:sldId id="299" r:id="rId42"/>
    <p:sldId id="301" r:id="rId43"/>
    <p:sldId id="300" r:id="rId44"/>
    <p:sldId id="320" r:id="rId45"/>
    <p:sldId id="319" r:id="rId46"/>
    <p:sldId id="302" r:id="rId47"/>
    <p:sldId id="273" r:id="rId48"/>
    <p:sldId id="303" r:id="rId49"/>
    <p:sldId id="304" r:id="rId50"/>
    <p:sldId id="274" r:id="rId51"/>
    <p:sldId id="275" r:id="rId52"/>
    <p:sldId id="305" r:id="rId53"/>
    <p:sldId id="276" r:id="rId54"/>
    <p:sldId id="308" r:id="rId55"/>
    <p:sldId id="309" r:id="rId56"/>
    <p:sldId id="310" r:id="rId57"/>
    <p:sldId id="312" r:id="rId58"/>
    <p:sldId id="311" r:id="rId59"/>
    <p:sldId id="314" r:id="rId60"/>
    <p:sldId id="315" r:id="rId61"/>
    <p:sldId id="262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86" autoAdjust="0"/>
  </p:normalViewPr>
  <p:slideViewPr>
    <p:cSldViewPr snapToGrid="0">
      <p:cViewPr varScale="1">
        <p:scale>
          <a:sx n="56" d="100"/>
          <a:sy n="56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NC Census Population 2011-2016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Sheet1!$B$2:$B$7</c:f>
              <c:numCache>
                <c:formatCode>#,##0</c:formatCode>
                <c:ptCount val="6"/>
                <c:pt idx="0">
                  <c:v>9656401</c:v>
                </c:pt>
                <c:pt idx="1">
                  <c:v>9752073</c:v>
                </c:pt>
                <c:pt idx="2">
                  <c:v>9848060</c:v>
                </c:pt>
                <c:pt idx="3">
                  <c:v>9942964</c:v>
                </c:pt>
                <c:pt idx="4">
                  <c:v>10042802</c:v>
                </c:pt>
                <c:pt idx="5">
                  <c:v>10146788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449-4CD2-8526-781343408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966160"/>
        <c:axId val="380764520"/>
      </c:lineChart>
      <c:catAx>
        <c:axId val="37396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764520"/>
        <c:crosses val="autoZero"/>
        <c:auto val="1"/>
        <c:lblAlgn val="ctr"/>
        <c:lblOffset val="100"/>
        <c:noMultiLvlLbl val="0"/>
      </c:catAx>
      <c:valAx>
        <c:axId val="38076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96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NC Unemployment</a:t>
            </a:r>
            <a:r>
              <a:rPr lang="en-US" baseline="0"/>
              <a:t> Rate by Age Group in 2015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Sheet1!$B$2:$B$10</c:f>
              <c:numCache>
                <c:formatCode>General</c:formatCode>
                <c:ptCount val="9"/>
                <c:pt idx="0">
                  <c:v>5.5</c:v>
                </c:pt>
                <c:pt idx="1">
                  <c:v>6.3</c:v>
                </c:pt>
                <c:pt idx="2">
                  <c:v>6.3</c:v>
                </c:pt>
                <c:pt idx="3">
                  <c:v>6.9</c:v>
                </c:pt>
                <c:pt idx="4">
                  <c:v>7.3</c:v>
                </c:pt>
                <c:pt idx="5">
                  <c:v>8.6999999999999993</c:v>
                </c:pt>
                <c:pt idx="6">
                  <c:v>11.1</c:v>
                </c:pt>
                <c:pt idx="7">
                  <c:v>16.899999999999999</c:v>
                </c:pt>
                <c:pt idx="8">
                  <c:v>29.8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Unemployment Rate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65-74 years</c:v>
                      </c:pt>
                      <c:pt idx="1">
                        <c:v>60-64 years</c:v>
                      </c:pt>
                      <c:pt idx="2">
                        <c:v>55-59 years</c:v>
                      </c:pt>
                      <c:pt idx="3">
                        <c:v>45-54 years</c:v>
                      </c:pt>
                      <c:pt idx="4">
                        <c:v>35-44 years</c:v>
                      </c:pt>
                      <c:pt idx="5">
                        <c:v>30-34 years</c:v>
                      </c:pt>
                      <c:pt idx="6">
                        <c:v>25-29 years</c:v>
                      </c:pt>
                      <c:pt idx="7">
                        <c:v>20-24 years</c:v>
                      </c:pt>
                      <c:pt idx="8">
                        <c:v>16-19 years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5C9-4843-9636-D0E879AAA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4745512"/>
        <c:axId val="296328648"/>
      </c:barChart>
      <c:catAx>
        <c:axId val="38474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28648"/>
        <c:crosses val="autoZero"/>
        <c:auto val="1"/>
        <c:lblAlgn val="ctr"/>
        <c:lblOffset val="100"/>
        <c:noMultiLvlLbl val="0"/>
      </c:catAx>
      <c:valAx>
        <c:axId val="296328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74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Day Spent</a:t>
            </a:r>
            <a:r>
              <a:rPr lang="en-US" baseline="0"/>
              <a:t> on Daily Activities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Day Spent</a:t>
            </a:r>
            <a:r>
              <a:rPr lang="en-US" baseline="0"/>
              <a:t> on Daily Activities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76-40F5-86E4-5F5BFE56CF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76-40F5-86E4-5F5BFE56CF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76-40F5-86E4-5F5BFE56CF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76-40F5-86E4-5F5BFE56CF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76-40F5-86E4-5F5BFE56CF43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8.4</c:v>
                </c:pt>
                <c:pt idx="1">
                  <c:v>8.3000000000000007</c:v>
                </c:pt>
                <c:pt idx="2">
                  <c:v>29.2</c:v>
                </c:pt>
                <c:pt idx="3">
                  <c:v>8.3000000000000007</c:v>
                </c:pt>
                <c:pt idx="4">
                  <c:v>45.8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Percentage of Day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Commute</c:v>
                      </c:pt>
                      <c:pt idx="1">
                        <c:v>Eat</c:v>
                      </c:pt>
                      <c:pt idx="2">
                        <c:v>Sleep</c:v>
                      </c:pt>
                      <c:pt idx="3">
                        <c:v>Watch TV</c:v>
                      </c:pt>
                      <c:pt idx="4">
                        <c:v>Work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F1F-4DCD-B625-C6CA524E0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626E9-E905-4A17-BD97-D4268A418E38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65010-DFFC-4747-8C46-70990EF20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38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4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6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6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90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2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3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43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12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06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6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26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48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6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1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0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4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3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75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64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7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29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20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6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31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6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46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3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10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77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37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1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99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670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69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64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738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04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14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40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945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2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65010-DFFC-4747-8C46-70990EF20B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7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380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25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8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68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88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8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56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9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4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2B6A07-0422-4596-966F-4304102DBD22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D7EE80-9C6D-4FDB-A2AC-03AFBE41804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ahec.net/anchsl-resource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epscenter.unc.edu/data/" TargetMode="External"/><Relationship Id="rId3" Type="http://schemas.openxmlformats.org/officeDocument/2006/relationships/hyperlink" Target="https://public.tableau.com/s/" TargetMode="External"/><Relationship Id="rId7" Type="http://schemas.openxmlformats.org/officeDocument/2006/relationships/hyperlink" Target="http://www.pewinternet.org/datasets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sus.gov/data.html" TargetMode="External"/><Relationship Id="rId5" Type="http://schemas.openxmlformats.org/officeDocument/2006/relationships/hyperlink" Target="https://www.tableau.com/learn/training" TargetMode="External"/><Relationship Id="rId10" Type="http://schemas.openxmlformats.org/officeDocument/2006/relationships/hyperlink" Target="http://www.nconemap.net/" TargetMode="External"/><Relationship Id="rId4" Type="http://schemas.openxmlformats.org/officeDocument/2006/relationships/hyperlink" Target="https://vizable.tableau.com/" TargetMode="External"/><Relationship Id="rId9" Type="http://schemas.openxmlformats.org/officeDocument/2006/relationships/hyperlink" Target="https://www.osbm.nc.gov/facts-figures/linc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Looking for a Needle in a Haystack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Looking for Data Insights When You Don’t Know Where to Start</a:t>
            </a:r>
          </a:p>
        </p:txBody>
      </p:sp>
    </p:spTree>
    <p:extLst>
      <p:ext uri="{BB962C8B-B14F-4D97-AF65-F5344CB8AC3E}">
        <p14:creationId xmlns:p14="http://schemas.microsoft.com/office/powerpoint/2010/main" val="29024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Chart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08" y="1857126"/>
            <a:ext cx="4465049" cy="4357888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97280" y="6334780"/>
            <a:ext cx="699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Wikimedia Commons. (July 16, 2014). </a:t>
            </a:r>
            <a:r>
              <a:rPr lang="en-US" sz="1400" i="1"/>
              <a:t>Composition of Milk.</a:t>
            </a:r>
            <a:r>
              <a:rPr lang="en-US" sz="1400"/>
              <a:t> Retrieved from https://commons.wikimedia.org/wiki/File:Composition_of_Milk_Pie_Chart.svg</a:t>
            </a:r>
          </a:p>
        </p:txBody>
      </p:sp>
    </p:spTree>
    <p:extLst>
      <p:ext uri="{BB962C8B-B14F-4D97-AF65-F5344CB8AC3E}">
        <p14:creationId xmlns:p14="http://schemas.microsoft.com/office/powerpoint/2010/main" val="524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3" y="1834232"/>
            <a:ext cx="8276332" cy="4419581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97280" y="6334780"/>
            <a:ext cx="699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Prasai</a:t>
            </a:r>
            <a:r>
              <a:rPr lang="en-US" sz="1400"/>
              <a:t>, N. Tableau Public. </a:t>
            </a:r>
            <a:r>
              <a:rPr lang="en-US" sz="1400" i="1"/>
              <a:t>Global Hunger Index 2014.</a:t>
            </a:r>
            <a:r>
              <a:rPr lang="en-US" sz="1400"/>
              <a:t> Retrieved from https://public.tableau.com/en-us/s/gallery/global-hunger-index-2014</a:t>
            </a:r>
          </a:p>
        </p:txBody>
      </p:sp>
    </p:spTree>
    <p:extLst>
      <p:ext uri="{BB962C8B-B14F-4D97-AF65-F5344CB8AC3E}">
        <p14:creationId xmlns:p14="http://schemas.microsoft.com/office/powerpoint/2010/main" val="3789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a Bad Visualization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Clutter</a:t>
            </a:r>
          </a:p>
          <a:p>
            <a:r>
              <a:rPr lang="en-US" dirty="0"/>
              <a:t>Misleading sizing of elements</a:t>
            </a:r>
          </a:p>
          <a:p>
            <a:r>
              <a:rPr lang="en-US" dirty="0"/>
              <a:t>Color insensitivity</a:t>
            </a:r>
          </a:p>
          <a:p>
            <a:r>
              <a:rPr lang="en-US" dirty="0"/>
              <a:t>Too many statistics</a:t>
            </a:r>
          </a:p>
          <a:p>
            <a:r>
              <a:rPr lang="en-US" dirty="0"/>
              <a:t>Poor Inferences</a:t>
            </a:r>
          </a:p>
          <a:p>
            <a:r>
              <a:rPr lang="en-US" dirty="0"/>
              <a:t>Bad Data</a:t>
            </a:r>
          </a:p>
          <a:p>
            <a:r>
              <a:rPr lang="en-US" dirty="0"/>
              <a:t>You didn’t understand your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316" y="6311900"/>
            <a:ext cx="1032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Image Source: https://blog.socialcops.com/academy/resources/common-mistakes-bad-data-visualization/</a:t>
            </a:r>
          </a:p>
        </p:txBody>
      </p:sp>
      <p:pic>
        <p:nvPicPr>
          <p:cNvPr id="1028" name="Picture 4" descr="4.png (490×49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88" y="1845734"/>
            <a:ext cx="4117512" cy="41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 Visualization Examples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17" y="1809786"/>
            <a:ext cx="3613465" cy="4448139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97280" y="6334780"/>
            <a:ext cx="494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WTF Visualizations. (August 27, 2013). Retrieved from http://viz.wtf/post/59517107948/were-all-fans-of-data-but-really</a:t>
            </a:r>
          </a:p>
        </p:txBody>
      </p:sp>
    </p:spTree>
    <p:extLst>
      <p:ext uri="{BB962C8B-B14F-4D97-AF65-F5344CB8AC3E}">
        <p14:creationId xmlns:p14="http://schemas.microsoft.com/office/powerpoint/2010/main" val="23230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 Visualization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6334780"/>
            <a:ext cx="606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WTF Visualizations. (August 29, 2013). </a:t>
            </a:r>
            <a:r>
              <a:rPr lang="en-US" sz="1400" i="1"/>
              <a:t>How Baby Boomers Describe Themselves.</a:t>
            </a:r>
            <a:r>
              <a:rPr lang="en-US" sz="1400"/>
              <a:t> Retrieved from http://viz.wtf/post/59697293967/hes-243-baby-boomer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60" y="1849038"/>
            <a:ext cx="5330577" cy="43740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42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Charts – Friend or Foe?</a:t>
            </a:r>
          </a:p>
        </p:txBody>
      </p:sp>
      <p:pic>
        <p:nvPicPr>
          <p:cNvPr id="4" name="Picture 2" descr="http://blogscnew.wpengine.com/wp-content/uploads/2016/09/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24" y="1825625"/>
            <a:ext cx="58820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1316" y="6311900"/>
            <a:ext cx="1032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Image Source: https://blog.socialcops.com/academy/resources/common-mistakes-bad-data-visualization/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/>
              <a:t>Data is relative</a:t>
            </a:r>
          </a:p>
          <a:p>
            <a:pPr marL="285750" indent="-285750"/>
            <a:r>
              <a:rPr lang="en-US"/>
              <a:t>Quickly becomes cluttered</a:t>
            </a:r>
          </a:p>
          <a:p>
            <a:pPr marL="285750" indent="-285750"/>
            <a:r>
              <a:rPr lang="en-US"/>
              <a:t>No way to see change over time</a:t>
            </a:r>
          </a:p>
          <a:p>
            <a:pPr marL="285750" indent="-285750"/>
            <a:r>
              <a:rPr lang="en-US"/>
              <a:t>Many times bar graphs can do the job better</a:t>
            </a:r>
          </a:p>
        </p:txBody>
      </p:sp>
    </p:spTree>
    <p:extLst>
      <p:ext uri="{BB962C8B-B14F-4D97-AF65-F5344CB8AC3E}">
        <p14:creationId xmlns:p14="http://schemas.microsoft.com/office/powerpoint/2010/main" val="31947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1: How to Choose a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Decide on the best type of visualization for each of the following sets of data.</a:t>
            </a:r>
          </a:p>
        </p:txBody>
      </p:sp>
    </p:spTree>
    <p:extLst>
      <p:ext uri="{BB962C8B-B14F-4D97-AF65-F5344CB8AC3E}">
        <p14:creationId xmlns:p14="http://schemas.microsoft.com/office/powerpoint/2010/main" val="16073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1a: Identify the best type of visualization for the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87710"/>
              </p:ext>
            </p:extLst>
          </p:nvPr>
        </p:nvGraphicFramePr>
        <p:xfrm>
          <a:off x="1096963" y="1846263"/>
          <a:ext cx="1005839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23857029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5399645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83896665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41598901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62553804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140097604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644865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72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NC Census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9,656,401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9,752,073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9,848,060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9,943,964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10,042,802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10,146,788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26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4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1a: Identify the best type of visualization for the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53141"/>
              </p:ext>
            </p:extLst>
          </p:nvPr>
        </p:nvGraphicFramePr>
        <p:xfrm>
          <a:off x="1096963" y="1846263"/>
          <a:ext cx="1005839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914">
                  <a:extLst>
                    <a:ext uri="{9D8B030D-6E8A-4147-A177-3AD203B41FA5}">
                      <a16:colId xmlns:a16="http://schemas.microsoft.com/office/drawing/2014/main" val="23857029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5399645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83896665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41598901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3625538043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140097604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1644865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72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Census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9,656,401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9,752,073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9,848,060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9,943,964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10,042,802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10,146,788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026816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45545045"/>
              </p:ext>
            </p:extLst>
          </p:nvPr>
        </p:nvGraphicFramePr>
        <p:xfrm>
          <a:off x="2514600" y="2966086"/>
          <a:ext cx="7255042" cy="317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6963" y="6385517"/>
            <a:ext cx="1066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United States Census Bureau. (2016). </a:t>
            </a:r>
            <a:r>
              <a:rPr lang="en-US" sz="1400" i="1"/>
              <a:t>Annual Estimates of the Resident Population: April 1, 2010 to July 1, 2016</a:t>
            </a:r>
            <a:r>
              <a:rPr lang="en-US" sz="1400"/>
              <a:t>. Retrieved from https://factfinder.census.gov/faces/nav/jsf/pages/community_facts.xhtml</a:t>
            </a:r>
          </a:p>
        </p:txBody>
      </p:sp>
    </p:spTree>
    <p:extLst>
      <p:ext uri="{BB962C8B-B14F-4D97-AF65-F5344CB8AC3E}">
        <p14:creationId xmlns:p14="http://schemas.microsoft.com/office/powerpoint/2010/main" val="17978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1b: Identify the best type of visualization for the data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579443"/>
              </p:ext>
            </p:extLst>
          </p:nvPr>
        </p:nvGraphicFramePr>
        <p:xfrm>
          <a:off x="569175" y="1737360"/>
          <a:ext cx="11492196" cy="445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602">
                  <a:extLst>
                    <a:ext uri="{9D8B030D-6E8A-4147-A177-3AD203B41FA5}">
                      <a16:colId xmlns:a16="http://schemas.microsoft.com/office/drawing/2014/main" val="1593530644"/>
                    </a:ext>
                  </a:extLst>
                </a:gridCol>
                <a:gridCol w="1066371">
                  <a:extLst>
                    <a:ext uri="{9D8B030D-6E8A-4147-A177-3AD203B41FA5}">
                      <a16:colId xmlns:a16="http://schemas.microsoft.com/office/drawing/2014/main" val="577515927"/>
                    </a:ext>
                  </a:extLst>
                </a:gridCol>
                <a:gridCol w="1066371">
                  <a:extLst>
                    <a:ext uri="{9D8B030D-6E8A-4147-A177-3AD203B41FA5}">
                      <a16:colId xmlns:a16="http://schemas.microsoft.com/office/drawing/2014/main" val="3691713005"/>
                    </a:ext>
                  </a:extLst>
                </a:gridCol>
                <a:gridCol w="1066371">
                  <a:extLst>
                    <a:ext uri="{9D8B030D-6E8A-4147-A177-3AD203B41FA5}">
                      <a16:colId xmlns:a16="http://schemas.microsoft.com/office/drawing/2014/main" val="2130633682"/>
                    </a:ext>
                  </a:extLst>
                </a:gridCol>
                <a:gridCol w="1312456">
                  <a:extLst>
                    <a:ext uri="{9D8B030D-6E8A-4147-A177-3AD203B41FA5}">
                      <a16:colId xmlns:a16="http://schemas.microsoft.com/office/drawing/2014/main" val="1615906271"/>
                    </a:ext>
                  </a:extLst>
                </a:gridCol>
                <a:gridCol w="1066371">
                  <a:extLst>
                    <a:ext uri="{9D8B030D-6E8A-4147-A177-3AD203B41FA5}">
                      <a16:colId xmlns:a16="http://schemas.microsoft.com/office/drawing/2014/main" val="1540839685"/>
                    </a:ext>
                  </a:extLst>
                </a:gridCol>
                <a:gridCol w="1312456">
                  <a:extLst>
                    <a:ext uri="{9D8B030D-6E8A-4147-A177-3AD203B41FA5}">
                      <a16:colId xmlns:a16="http://schemas.microsoft.com/office/drawing/2014/main" val="3000280054"/>
                    </a:ext>
                  </a:extLst>
                </a:gridCol>
                <a:gridCol w="1066371">
                  <a:extLst>
                    <a:ext uri="{9D8B030D-6E8A-4147-A177-3AD203B41FA5}">
                      <a16:colId xmlns:a16="http://schemas.microsoft.com/office/drawing/2014/main" val="296310381"/>
                    </a:ext>
                  </a:extLst>
                </a:gridCol>
                <a:gridCol w="1312456">
                  <a:extLst>
                    <a:ext uri="{9D8B030D-6E8A-4147-A177-3AD203B41FA5}">
                      <a16:colId xmlns:a16="http://schemas.microsoft.com/office/drawing/2014/main" val="1435520966"/>
                    </a:ext>
                  </a:extLst>
                </a:gridCol>
                <a:gridCol w="1066371">
                  <a:extLst>
                    <a:ext uri="{9D8B030D-6E8A-4147-A177-3AD203B41FA5}">
                      <a16:colId xmlns:a16="http://schemas.microsoft.com/office/drawing/2014/main" val="3614082211"/>
                    </a:ext>
                  </a:extLst>
                </a:gridCol>
              </a:tblGrid>
              <a:tr h="307358">
                <a:tc>
                  <a:txBody>
                    <a:bodyPr/>
                    <a:lstStyle/>
                    <a:p>
                      <a:r>
                        <a:rPr lang="en-US" sz="1400" b="1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904298"/>
                  </a:ext>
                </a:extLst>
              </a:tr>
              <a:tr h="479984">
                <a:tc>
                  <a:txBody>
                    <a:bodyPr/>
                    <a:lstStyle/>
                    <a:p>
                      <a:r>
                        <a:rPr lang="en-US" sz="1400" b="1"/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4863300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Hawaii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1428557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Massachusetts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6811779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New Mexico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2081015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South Dakota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865454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94051"/>
                  </a:ext>
                </a:extLst>
              </a:tr>
              <a:tr h="479984">
                <a:tc>
                  <a:txBody>
                    <a:bodyPr/>
                    <a:lstStyle/>
                    <a:p>
                      <a:r>
                        <a:rPr lang="en-US" sz="1400" b="1"/>
                        <a:t>Alaska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741894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Idaho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1683140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Michigan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9928300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19745289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Tennessee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6651194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25729"/>
                  </a:ext>
                </a:extLst>
              </a:tr>
              <a:tr h="479984">
                <a:tc>
                  <a:txBody>
                    <a:bodyPr/>
                    <a:lstStyle/>
                    <a:p>
                      <a:r>
                        <a:rPr lang="en-US" sz="1400" b="1"/>
                        <a:t>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6931071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Illinois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12801539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Minnesota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5519952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North</a:t>
                      </a:r>
                      <a:r>
                        <a:rPr lang="en-US" sz="1400" b="1" baseline="0"/>
                        <a:t> Carolina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10146788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27862596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426841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r>
                        <a:rPr lang="en-US" sz="1400" b="1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2988248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Indiana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6633053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Mississippi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2988726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North</a:t>
                      </a:r>
                      <a:r>
                        <a:rPr lang="en-US" sz="1400" b="1" baseline="0"/>
                        <a:t> Dakota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757952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Utah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3051217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86732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r>
                        <a:rPr lang="en-US" sz="1400" b="1"/>
                        <a:t>California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39250017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Iowa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3134693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6093000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11614373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Vermont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624594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064944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r>
                        <a:rPr lang="en-US" sz="1400" b="1"/>
                        <a:t>Colorado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5540545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2907289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Montana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1042520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3923561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8411808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5156"/>
                  </a:ext>
                </a:extLst>
              </a:tr>
              <a:tr h="479984">
                <a:tc>
                  <a:txBody>
                    <a:bodyPr/>
                    <a:lstStyle/>
                    <a:p>
                      <a:r>
                        <a:rPr lang="en-US" sz="1400" b="1"/>
                        <a:t>Connecticut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3576452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Kentucky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4436974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Nebraska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1907116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Oregon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4093465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Washington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7288000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345329"/>
                  </a:ext>
                </a:extLst>
              </a:tr>
              <a:tr h="479984">
                <a:tc>
                  <a:txBody>
                    <a:bodyPr/>
                    <a:lstStyle/>
                    <a:p>
                      <a:r>
                        <a:rPr lang="en-US" sz="1400" b="1"/>
                        <a:t>Delaware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952065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Louisiana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4681666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Nevada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2940058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Pennsylvania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12784227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West Virginia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1831102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273208"/>
                  </a:ext>
                </a:extLst>
              </a:tr>
              <a:tr h="479984">
                <a:tc>
                  <a:txBody>
                    <a:bodyPr/>
                    <a:lstStyle/>
                    <a:p>
                      <a:r>
                        <a:rPr lang="en-US" sz="1400" b="1"/>
                        <a:t>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20612439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1331479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New Hampshire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1334795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Rhode Island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1056426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Wisconsin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5778708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177893"/>
                  </a:ext>
                </a:extLst>
              </a:tr>
              <a:tr h="307358">
                <a:tc>
                  <a:txBody>
                    <a:bodyPr/>
                    <a:lstStyle/>
                    <a:p>
                      <a:r>
                        <a:rPr lang="en-US" sz="1400" b="1"/>
                        <a:t>Georgia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10310371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Maryland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6016447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New Jersey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8944469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South Carolina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4961119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Wyoming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585501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47963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6963" y="6385517"/>
            <a:ext cx="1066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Table 1. Annual Estimates of the Resident Population for the United States, Regions, States, and Puerto Rico: April 1, 2010 to July 1, 2016 (NST-EST2016-01). </a:t>
            </a:r>
            <a:r>
              <a:rPr lang="fr-FR" sz="1400"/>
              <a:t>Source: U.S. Census Bureau, Population Division. Release Date: December 2016.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623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Ashley Langley</a:t>
            </a:r>
          </a:p>
          <a:p>
            <a:pPr lvl="1"/>
            <a:r>
              <a:rPr lang="en-US"/>
              <a:t>IT Project Analyst/Manager, NC AHEC Program Office at UNC</a:t>
            </a:r>
          </a:p>
          <a:p>
            <a:r>
              <a:rPr lang="en-US"/>
              <a:t>Lauren </a:t>
            </a:r>
            <a:r>
              <a:rPr lang="en-US" err="1"/>
              <a:t>Tomola</a:t>
            </a:r>
          </a:p>
          <a:p>
            <a:pPr lvl="1"/>
            <a:r>
              <a:rPr lang="en-US"/>
              <a:t>Knowledge Management Librarian, UNC Health Sciences Library</a:t>
            </a:r>
          </a:p>
          <a:p>
            <a:r>
              <a:rPr lang="en-US"/>
              <a:t>Introductions from the room</a:t>
            </a:r>
          </a:p>
          <a:p>
            <a:pPr lvl="1"/>
            <a:r>
              <a:rPr lang="en-US"/>
              <a:t>Name</a:t>
            </a:r>
          </a:p>
          <a:p>
            <a:pPr lvl="1"/>
            <a:r>
              <a:rPr lang="en-US"/>
              <a:t>Where you work and what you do</a:t>
            </a:r>
          </a:p>
          <a:p>
            <a:pPr lvl="1"/>
            <a:r>
              <a:rPr lang="en-US"/>
              <a:t>Any past work you’ve done with data</a:t>
            </a:r>
          </a:p>
        </p:txBody>
      </p:sp>
    </p:spTree>
    <p:extLst>
      <p:ext uri="{BB962C8B-B14F-4D97-AF65-F5344CB8AC3E}">
        <p14:creationId xmlns:p14="http://schemas.microsoft.com/office/powerpoint/2010/main" val="24230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1b: Identify the best type of visualization for the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7146834" cy="4516144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96963" y="6385517"/>
            <a:ext cx="1066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United States Census Bureau. (2016). </a:t>
            </a:r>
            <a:r>
              <a:rPr lang="en-US" sz="1400" i="1"/>
              <a:t>Population </a:t>
            </a:r>
            <a:r>
              <a:rPr lang="en-US" sz="1400" i="1" err="1"/>
              <a:t>estimages</a:t>
            </a:r>
            <a:r>
              <a:rPr lang="en-US" sz="1400" i="1"/>
              <a:t>, July 1, 2016, (V2016)</a:t>
            </a:r>
            <a:r>
              <a:rPr lang="en-US" sz="1400"/>
              <a:t>. Retrieved from https://www.census.gov/quickfacts/map/PST045216/00</a:t>
            </a:r>
          </a:p>
        </p:txBody>
      </p:sp>
    </p:spTree>
    <p:extLst>
      <p:ext uri="{BB962C8B-B14F-4D97-AF65-F5344CB8AC3E}">
        <p14:creationId xmlns:p14="http://schemas.microsoft.com/office/powerpoint/2010/main" val="21139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1c: Identify the best type of visualization for the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091716"/>
              </p:ext>
            </p:extLst>
          </p:nvPr>
        </p:nvGraphicFramePr>
        <p:xfrm>
          <a:off x="1096963" y="1846263"/>
          <a:ext cx="3348866" cy="408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593">
                  <a:extLst>
                    <a:ext uri="{9D8B030D-6E8A-4147-A177-3AD203B41FA5}">
                      <a16:colId xmlns:a16="http://schemas.microsoft.com/office/drawing/2014/main" val="531936142"/>
                    </a:ext>
                  </a:extLst>
                </a:gridCol>
                <a:gridCol w="2009273">
                  <a:extLst>
                    <a:ext uri="{9D8B030D-6E8A-4147-A177-3AD203B41FA5}">
                      <a16:colId xmlns:a16="http://schemas.microsoft.com/office/drawing/2014/main" val="3531207952"/>
                    </a:ext>
                  </a:extLst>
                </a:gridCol>
              </a:tblGrid>
              <a:tr h="748656"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NC Unemployment Rate in 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73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16-19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73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20-24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7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25-29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5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30-34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35-44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88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45-54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6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55-59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00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60-64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1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65-74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17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5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1c: Identify the best type of visualization for the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6963" y="6385517"/>
            <a:ext cx="10666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United States Census Bureau. (2015). </a:t>
            </a:r>
            <a:r>
              <a:rPr lang="en-US" sz="1400" i="1"/>
              <a:t>Employment Status: 2011-2015 American Community Survey 5-Year Estimates</a:t>
            </a:r>
            <a:r>
              <a:rPr lang="en-US" sz="1400"/>
              <a:t>. Retrieved from https://factfinder.census.gov/faces/tableservices/jsf/pages/productview.xhtml?src=CF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091716"/>
              </p:ext>
            </p:extLst>
          </p:nvPr>
        </p:nvGraphicFramePr>
        <p:xfrm>
          <a:off x="1096963" y="1846263"/>
          <a:ext cx="3348866" cy="408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593">
                  <a:extLst>
                    <a:ext uri="{9D8B030D-6E8A-4147-A177-3AD203B41FA5}">
                      <a16:colId xmlns:a16="http://schemas.microsoft.com/office/drawing/2014/main" val="531936142"/>
                    </a:ext>
                  </a:extLst>
                </a:gridCol>
                <a:gridCol w="2009273">
                  <a:extLst>
                    <a:ext uri="{9D8B030D-6E8A-4147-A177-3AD203B41FA5}">
                      <a16:colId xmlns:a16="http://schemas.microsoft.com/office/drawing/2014/main" val="3531207952"/>
                    </a:ext>
                  </a:extLst>
                </a:gridCol>
              </a:tblGrid>
              <a:tr h="748656">
                <a:tc>
                  <a:txBody>
                    <a:bodyPr/>
                    <a:lstStyle/>
                    <a:p>
                      <a:r>
                        <a:rPr lang="en-US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NC Unemployment Rate in 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734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16-19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73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20-24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47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25-29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75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30-34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35-44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88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45-54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6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55-59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00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60-64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51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65-74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17541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91066254"/>
              </p:ext>
            </p:extLst>
          </p:nvPr>
        </p:nvGraphicFramePr>
        <p:xfrm>
          <a:off x="4794422" y="1846263"/>
          <a:ext cx="6969210" cy="4198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35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1d: Identify the best type of visualization for the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527796"/>
              </p:ext>
            </p:extLst>
          </p:nvPr>
        </p:nvGraphicFramePr>
        <p:xfrm>
          <a:off x="1096963" y="1846263"/>
          <a:ext cx="37397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490">
                  <a:extLst>
                    <a:ext uri="{9D8B030D-6E8A-4147-A177-3AD203B41FA5}">
                      <a16:colId xmlns:a16="http://schemas.microsoft.com/office/drawing/2014/main" val="1300795334"/>
                    </a:ext>
                  </a:extLst>
                </a:gridCol>
                <a:gridCol w="1997242">
                  <a:extLst>
                    <a:ext uri="{9D8B030D-6E8A-4147-A177-3AD203B41FA5}">
                      <a16:colId xmlns:a16="http://schemas.microsoft.com/office/drawing/2014/main" val="439571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Daily</a:t>
                      </a:r>
                      <a:r>
                        <a:rPr lang="en-US" baseline="0"/>
                        <a:t> Activities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Percentage</a:t>
                      </a:r>
                      <a:r>
                        <a:rPr lang="en-US" baseline="0"/>
                        <a:t> of Day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Commute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1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9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Sleep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74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97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238189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72305778"/>
              </p:ext>
            </p:extLst>
          </p:nvPr>
        </p:nvGraphicFramePr>
        <p:xfrm>
          <a:off x="4536975" y="1737360"/>
          <a:ext cx="6893025" cy="444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18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1d: Identify the best type of visualization for the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527796"/>
              </p:ext>
            </p:extLst>
          </p:nvPr>
        </p:nvGraphicFramePr>
        <p:xfrm>
          <a:off x="1096963" y="1846263"/>
          <a:ext cx="37397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490">
                  <a:extLst>
                    <a:ext uri="{9D8B030D-6E8A-4147-A177-3AD203B41FA5}">
                      <a16:colId xmlns:a16="http://schemas.microsoft.com/office/drawing/2014/main" val="1300795334"/>
                    </a:ext>
                  </a:extLst>
                </a:gridCol>
                <a:gridCol w="1997242">
                  <a:extLst>
                    <a:ext uri="{9D8B030D-6E8A-4147-A177-3AD203B41FA5}">
                      <a16:colId xmlns:a16="http://schemas.microsoft.com/office/drawing/2014/main" val="439571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Daily</a:t>
                      </a:r>
                      <a:r>
                        <a:rPr lang="en-US" baseline="0"/>
                        <a:t> Activities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Percentage</a:t>
                      </a:r>
                      <a:r>
                        <a:rPr lang="en-US" baseline="0"/>
                        <a:t> of Day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Commute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1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69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Sleep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74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Watch 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977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2381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6964" y="6385517"/>
            <a:ext cx="579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Google Charts. (February 23, 2017). </a:t>
            </a:r>
            <a:r>
              <a:rPr lang="en-US" sz="1400" i="1"/>
              <a:t>Visualization: Pie Chart</a:t>
            </a:r>
            <a:r>
              <a:rPr lang="en-US" sz="1400"/>
              <a:t>. Retrieved from https://developers.google.com/chart/interactive/docs/gallery/piechart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72305778"/>
              </p:ext>
            </p:extLst>
          </p:nvPr>
        </p:nvGraphicFramePr>
        <p:xfrm>
          <a:off x="4536975" y="1737360"/>
          <a:ext cx="6893025" cy="444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81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Microsoft Excel as a Data Tool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What Excel Does Well</a:t>
            </a:r>
          </a:p>
          <a:p>
            <a:pPr lvl="1"/>
            <a:r>
              <a:rPr lang="en-US"/>
              <a:t>Easy to input data</a:t>
            </a:r>
          </a:p>
          <a:p>
            <a:pPr lvl="1"/>
            <a:r>
              <a:rPr lang="en-US"/>
              <a:t>Save multiple versions</a:t>
            </a:r>
          </a:p>
          <a:p>
            <a:pPr lvl="1"/>
            <a:r>
              <a:rPr lang="en-US"/>
              <a:t>Doesn’t require an internet connection</a:t>
            </a:r>
          </a:p>
          <a:p>
            <a:pPr lvl="1"/>
            <a:r>
              <a:rPr lang="en-US"/>
              <a:t>Create a chart directly from your tables</a:t>
            </a:r>
          </a:p>
          <a:p>
            <a:pPr lvl="1"/>
            <a:r>
              <a:rPr lang="en-US"/>
              <a:t>Set up templates and formulas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What Excel Can’t Do</a:t>
            </a:r>
          </a:p>
          <a:p>
            <a:pPr lvl="1"/>
            <a:r>
              <a:rPr lang="en-US"/>
              <a:t>Tell you how to use it</a:t>
            </a:r>
          </a:p>
          <a:p>
            <a:pPr lvl="1"/>
            <a:r>
              <a:rPr lang="en-US"/>
              <a:t>Data validation</a:t>
            </a:r>
          </a:p>
          <a:p>
            <a:pPr lvl="1"/>
            <a:r>
              <a:rPr lang="en-US"/>
              <a:t>Make pretty visualizations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Microsoft Excel and Data Visualization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Visualization within Excel</a:t>
            </a:r>
          </a:p>
          <a:p>
            <a:pPr lvl="1"/>
            <a:r>
              <a:rPr lang="en-US"/>
              <a:t>Charts made from tables</a:t>
            </a:r>
          </a:p>
          <a:p>
            <a:r>
              <a:rPr lang="en-US"/>
              <a:t>Excel’s connection to other visualization tools</a:t>
            </a:r>
          </a:p>
          <a:p>
            <a:pPr lvl="1"/>
            <a:r>
              <a:rPr lang="en-US"/>
              <a:t>Organizing data</a:t>
            </a:r>
          </a:p>
          <a:p>
            <a:pPr lvl="1"/>
            <a:r>
              <a:rPr lang="en-US"/>
              <a:t>Uploading into Tableau</a:t>
            </a:r>
          </a:p>
        </p:txBody>
      </p:sp>
    </p:spTree>
    <p:extLst>
      <p:ext uri="{BB962C8B-B14F-4D97-AF65-F5344CB8AC3E}">
        <p14:creationId xmlns:p14="http://schemas.microsoft.com/office/powerpoint/2010/main" val="2732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Excel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SUM</a:t>
            </a:r>
          </a:p>
          <a:p>
            <a:r>
              <a:rPr lang="en-US"/>
              <a:t>COUNT</a:t>
            </a:r>
          </a:p>
          <a:p>
            <a:r>
              <a:rPr lang="en-US"/>
              <a:t>VLOOKUP</a:t>
            </a:r>
          </a:p>
          <a:p>
            <a:r>
              <a:rPr lang="en-US"/>
              <a:t>Pivot Tables and Pivot Charts</a:t>
            </a:r>
          </a:p>
        </p:txBody>
      </p:sp>
    </p:spTree>
    <p:extLst>
      <p:ext uri="{BB962C8B-B14F-4D97-AF65-F5344CB8AC3E}">
        <p14:creationId xmlns:p14="http://schemas.microsoft.com/office/powerpoint/2010/main" val="2584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SUM function adds up the total of a group of numbers.</a:t>
            </a:r>
          </a:p>
          <a:p>
            <a:pPr lvl="1"/>
            <a:r>
              <a:rPr lang="en-US"/>
              <a:t>If you have daily statistics, this can let you find the total for a week, month, or year</a:t>
            </a:r>
          </a:p>
          <a:p>
            <a:r>
              <a:rPr lang="en-US"/>
              <a:t>What kind of data do you need to use the SUM function?</a:t>
            </a:r>
          </a:p>
          <a:p>
            <a:pPr lvl="1"/>
            <a:r>
              <a:rPr lang="en-US"/>
              <a:t>A table that has statistics that can be combined</a:t>
            </a:r>
          </a:p>
          <a:p>
            <a:r>
              <a:rPr lang="en-US"/>
              <a:t>When should you avoid the SUM function?</a:t>
            </a:r>
          </a:p>
          <a:p>
            <a:pPr lvl="1"/>
            <a:r>
              <a:rPr lang="en-US"/>
              <a:t>Numbers that count different things</a:t>
            </a:r>
          </a:p>
          <a:p>
            <a:pPr lvl="1"/>
            <a:r>
              <a:rPr lang="en-US"/>
              <a:t>Numbers that have a different scale</a:t>
            </a:r>
          </a:p>
        </p:txBody>
      </p:sp>
    </p:spTree>
    <p:extLst>
      <p:ext uri="{BB962C8B-B14F-4D97-AF65-F5344CB8AC3E}">
        <p14:creationId xmlns:p14="http://schemas.microsoft.com/office/powerpoint/2010/main" val="40781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the SUM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on the cell where you want to insert the formula</a:t>
            </a:r>
          </a:p>
          <a:p>
            <a:r>
              <a:rPr lang="en-US"/>
              <a:t>Using the Quick Access Toolbar…</a:t>
            </a:r>
          </a:p>
          <a:p>
            <a:pPr lvl="1"/>
            <a:r>
              <a:rPr lang="en-US"/>
              <a:t>Open the Formulas menu</a:t>
            </a:r>
          </a:p>
          <a:p>
            <a:pPr lvl="1"/>
            <a:r>
              <a:rPr lang="en-US"/>
              <a:t>Use the AutoSum button to insert the SUM formula in the highlighted cell</a:t>
            </a:r>
          </a:p>
          <a:p>
            <a:pPr lvl="1"/>
            <a:r>
              <a:rPr lang="en-US"/>
              <a:t>Highlight the range of cells that you want to add up, then press Enter</a:t>
            </a:r>
          </a:p>
          <a:p>
            <a:r>
              <a:rPr lang="en-US"/>
              <a:t>To add up more than one group of cells that aren’t connected…</a:t>
            </a:r>
          </a:p>
          <a:p>
            <a:pPr lvl="1"/>
            <a:r>
              <a:rPr lang="en-US"/>
              <a:t>Insert the SUM formula, then hold down the Shift key</a:t>
            </a:r>
          </a:p>
          <a:p>
            <a:pPr lvl="1"/>
            <a:r>
              <a:rPr lang="en-US"/>
              <a:t>With Shift held down, highlight each range of cells you want to add up</a:t>
            </a:r>
          </a:p>
          <a:p>
            <a:pPr lvl="1"/>
            <a:r>
              <a:rPr lang="en-US"/>
              <a:t>When all the cell ranges are highlighted, release Shift and press Enter</a:t>
            </a:r>
          </a:p>
        </p:txBody>
      </p:sp>
    </p:spTree>
    <p:extLst>
      <p:ext uri="{BB962C8B-B14F-4D97-AF65-F5344CB8AC3E}">
        <p14:creationId xmlns:p14="http://schemas.microsoft.com/office/powerpoint/2010/main" val="39404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http://www.ncahec.net/anchsl-resources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is the download page for this course</a:t>
            </a:r>
          </a:p>
          <a:p>
            <a:r>
              <a:rPr lang="en-US" dirty="0" smtClean="0"/>
              <a:t>Password to access page is </a:t>
            </a:r>
            <a:r>
              <a:rPr lang="en-US" sz="2400" b="1" dirty="0" smtClean="0"/>
              <a:t>haystack</a:t>
            </a:r>
          </a:p>
          <a:p>
            <a:endParaRPr lang="en-US" sz="2400" b="1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Resources will be posted until 6/17/2017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4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SUMIF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SUMIF allows you to add customization to the SUM function</a:t>
            </a:r>
          </a:p>
          <a:p>
            <a:pPr lvl="1"/>
            <a:r>
              <a:rPr lang="en-US"/>
              <a:t>SUM will add up the total of a group of numbers</a:t>
            </a:r>
          </a:p>
          <a:p>
            <a:pPr lvl="1"/>
            <a:r>
              <a:rPr lang="en-US"/>
              <a:t>SUMIF will only add the total of the numbers from that group that meet your criteria</a:t>
            </a:r>
          </a:p>
          <a:p>
            <a:r>
              <a:rPr lang="en-US"/>
              <a:t>What kind of data do you need to use the SUMIF function?</a:t>
            </a:r>
          </a:p>
          <a:p>
            <a:pPr lvl="1"/>
            <a:r>
              <a:rPr lang="en-US"/>
              <a:t>A table with statistics that can be combined</a:t>
            </a:r>
          </a:p>
          <a:p>
            <a:pPr lvl="1"/>
            <a:r>
              <a:rPr lang="en-US"/>
              <a:t>A second type of information associated with each of the numbers you want to add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the SUMIF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on the cell where you want to insert the formula</a:t>
            </a:r>
          </a:p>
          <a:p>
            <a:r>
              <a:rPr lang="en-US"/>
              <a:t>Using the Quick Access Toolbar…</a:t>
            </a:r>
          </a:p>
          <a:p>
            <a:pPr lvl="1"/>
            <a:r>
              <a:rPr lang="en-US"/>
              <a:t>Open the Formulas menu and click on the Math &amp; Trig icon</a:t>
            </a:r>
          </a:p>
          <a:p>
            <a:pPr lvl="1"/>
            <a:r>
              <a:rPr lang="en-US"/>
              <a:t>Scroll down to click SUMIF to open the Function Arguments wizard</a:t>
            </a:r>
          </a:p>
          <a:p>
            <a:r>
              <a:rPr lang="en-US"/>
              <a:t>How to use the Function Arguments wizard for SUMIF…</a:t>
            </a:r>
          </a:p>
          <a:p>
            <a:pPr lvl="1"/>
            <a:r>
              <a:rPr lang="en-US"/>
              <a:t>Excel will check a </a:t>
            </a:r>
            <a:r>
              <a:rPr lang="en-US" b="1" i="1"/>
              <a:t>range</a:t>
            </a:r>
            <a:r>
              <a:rPr lang="en-US"/>
              <a:t> of cells for a </a:t>
            </a:r>
            <a:r>
              <a:rPr lang="en-US" b="1" i="1"/>
              <a:t>criteria</a:t>
            </a:r>
            <a:r>
              <a:rPr lang="en-US"/>
              <a:t>, and then it will look in the corresponding </a:t>
            </a:r>
            <a:r>
              <a:rPr lang="en-US" b="1" i="1"/>
              <a:t>sum range</a:t>
            </a:r>
            <a:r>
              <a:rPr lang="en-US"/>
              <a:t> and find the total of only the cells that meet the criteria</a:t>
            </a:r>
          </a:p>
          <a:p>
            <a:pPr lvl="1"/>
            <a:r>
              <a:rPr lang="en-US"/>
              <a:t>Range: this is the range of cells that has the information you want Excel to check</a:t>
            </a:r>
          </a:p>
          <a:p>
            <a:pPr lvl="1"/>
            <a:r>
              <a:rPr lang="en-US"/>
              <a:t>Criteria: this is the value that appears for the cells you want to include in your total</a:t>
            </a:r>
          </a:p>
          <a:p>
            <a:pPr lvl="1"/>
            <a:r>
              <a:rPr lang="en-US" err="1"/>
              <a:t>Sum_range</a:t>
            </a:r>
            <a:r>
              <a:rPr lang="en-US"/>
              <a:t>: this is the range of cells that will be added up if the range matches your criteria</a:t>
            </a:r>
          </a:p>
          <a:p>
            <a:r>
              <a:rPr lang="en-US"/>
              <a:t>Note that for SUMIF to work, the range and the </a:t>
            </a:r>
            <a:r>
              <a:rPr lang="en-US" err="1"/>
              <a:t>sum_range</a:t>
            </a:r>
            <a:r>
              <a:rPr lang="en-US"/>
              <a:t> need to be the same size</a:t>
            </a:r>
          </a:p>
        </p:txBody>
      </p:sp>
    </p:spTree>
    <p:extLst>
      <p:ext uri="{BB962C8B-B14F-4D97-AF65-F5344CB8AC3E}">
        <p14:creationId xmlns:p14="http://schemas.microsoft.com/office/powerpoint/2010/main" val="3774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01035"/>
              </p:ext>
            </p:extLst>
          </p:nvPr>
        </p:nvGraphicFramePr>
        <p:xfrm>
          <a:off x="514350" y="2066925"/>
          <a:ext cx="544721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803">
                  <a:extLst>
                    <a:ext uri="{9D8B030D-6E8A-4147-A177-3AD203B41FA5}">
                      <a16:colId xmlns:a16="http://schemas.microsoft.com/office/drawing/2014/main" val="4268236996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36848541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1499493069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2523203578"/>
                    </a:ext>
                  </a:extLst>
                </a:gridCol>
              </a:tblGrid>
              <a:tr h="30347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2224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1450" y="2400300"/>
          <a:ext cx="617450" cy="186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450">
                  <a:extLst>
                    <a:ext uri="{9D8B030D-6E8A-4147-A177-3AD203B41FA5}">
                      <a16:colId xmlns:a16="http://schemas.microsoft.com/office/drawing/2014/main" val="3375222780"/>
                    </a:ext>
                  </a:extLst>
                </a:gridCol>
              </a:tblGrid>
              <a:tr h="3654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1755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54777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9848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20495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4526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 and SUMIF Explanation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6498313"/>
              </p:ext>
            </p:extLst>
          </p:nvPr>
        </p:nvGraphicFramePr>
        <p:xfrm>
          <a:off x="546339" y="2401018"/>
          <a:ext cx="5488856" cy="185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28">
                  <a:extLst>
                    <a:ext uri="{9D8B030D-6E8A-4147-A177-3AD203B41FA5}">
                      <a16:colId xmlns:a16="http://schemas.microsoft.com/office/drawing/2014/main" val="247960733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5488991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10716728"/>
                    </a:ext>
                  </a:extLst>
                </a:gridCol>
                <a:gridCol w="1372828">
                  <a:extLst>
                    <a:ext uri="{9D8B030D-6E8A-4147-A177-3AD203B41FA5}">
                      <a16:colId xmlns:a16="http://schemas.microsoft.com/office/drawing/2014/main" val="2630064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Siblings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47969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Katie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79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/>
                        <a:t>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6839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/>
                        <a:t>Zack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09498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4937125" cy="453129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Sum_Range</a:t>
            </a:r>
            <a:r>
              <a:rPr lang="en-US" dirty="0"/>
              <a:t>: the cells you want to include in your total </a:t>
            </a:r>
          </a:p>
          <a:p>
            <a:r>
              <a:rPr lang="en-US" dirty="0">
                <a:solidFill>
                  <a:srgbClr val="00B050"/>
                </a:solidFill>
              </a:rPr>
              <a:t>Criteria</a:t>
            </a:r>
            <a:r>
              <a:rPr lang="en-US" dirty="0">
                <a:solidFill>
                  <a:srgbClr val="404040"/>
                </a:solidFill>
              </a:rPr>
              <a:t>:</a:t>
            </a:r>
            <a:r>
              <a:rPr lang="en-US" dirty="0"/>
              <a:t> the value that indicates whether a cell should be included in the total</a:t>
            </a:r>
          </a:p>
          <a:p>
            <a:pPr lvl="1"/>
            <a:r>
              <a:rPr lang="en-US" dirty="0"/>
              <a:t>This can be either a cell reference or typed directly into the formula</a:t>
            </a:r>
          </a:p>
          <a:p>
            <a:r>
              <a:rPr lang="en-US" dirty="0">
                <a:solidFill>
                  <a:srgbClr val="7030A0"/>
                </a:solidFill>
              </a:rPr>
              <a:t>Range</a:t>
            </a:r>
            <a:r>
              <a:rPr lang="en-US" dirty="0"/>
              <a:t>: the cells you want to check for whether the criteria is present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>
                <a:solidFill>
                  <a:srgbClr val="7030A0"/>
                </a:solidFill>
              </a:rPr>
              <a:t>Range </a:t>
            </a:r>
            <a:r>
              <a:rPr lang="en-US" sz="1600" dirty="0"/>
              <a:t>and the </a:t>
            </a:r>
            <a:r>
              <a:rPr lang="en-US" sz="1600" dirty="0" err="1">
                <a:solidFill>
                  <a:srgbClr val="FF0000"/>
                </a:solidFill>
              </a:rPr>
              <a:t>Sum_Range</a:t>
            </a:r>
            <a:r>
              <a:rPr lang="en-US" sz="1600" dirty="0"/>
              <a:t> must be the same size or the function will not work correctly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10" y="4788848"/>
            <a:ext cx="2588617" cy="46196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>
                <a:latin typeface="Calibri"/>
              </a:rPr>
              <a:t>=SUM(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C:C</a:t>
            </a:r>
            <a:r>
              <a:rPr lang="en-US" sz="2400" dirty="0">
                <a:latin typeface="Calibri"/>
              </a:rPr>
              <a:t>)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350" y="4414249"/>
            <a:ext cx="549467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How many total siblings do these children have?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904" y="5691863"/>
            <a:ext cx="2840000" cy="46196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>
                <a:latin typeface="Calibri"/>
              </a:rPr>
              <a:t>=SUMIF(</a:t>
            </a:r>
            <a:r>
              <a:rPr lang="en-US" sz="2400" dirty="0">
                <a:solidFill>
                  <a:srgbClr val="7030A0"/>
                </a:solidFill>
                <a:latin typeface="Calibri"/>
              </a:rPr>
              <a:t>B:B</a:t>
            </a:r>
            <a:r>
              <a:rPr lang="en-US" sz="2400" dirty="0">
                <a:latin typeface="Calibri"/>
              </a:rPr>
              <a:t>,</a:t>
            </a:r>
            <a:r>
              <a:rPr lang="en-US" sz="2400" dirty="0">
                <a:solidFill>
                  <a:srgbClr val="00B050"/>
                </a:solidFill>
                <a:latin typeface="Calibri"/>
              </a:rPr>
              <a:t>3</a:t>
            </a:r>
            <a:r>
              <a:rPr lang="en-US" sz="2400" dirty="0">
                <a:latin typeface="Calibri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C:C</a:t>
            </a:r>
            <a:r>
              <a:rPr lang="en-US" sz="2400" dirty="0">
                <a:latin typeface="Calibri"/>
              </a:rPr>
              <a:t>)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958" y="5250811"/>
            <a:ext cx="5494671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How many siblings do the 3</a:t>
            </a:r>
            <a:r>
              <a:rPr lang="en-US" baseline="30000" dirty="0" smtClean="0">
                <a:latin typeface="Calibri"/>
              </a:rPr>
              <a:t>rd</a:t>
            </a:r>
            <a:r>
              <a:rPr lang="en-US" dirty="0" smtClean="0">
                <a:latin typeface="Calibri"/>
              </a:rPr>
              <a:t> graders have?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3257550" y="2371725"/>
            <a:ext cx="1395663" cy="1917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>
            <a:off x="1853866" y="2371725"/>
            <a:ext cx="1395663" cy="191703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1895475" y="2790825"/>
            <a:ext cx="1315452" cy="28608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/>
        </p:nvSpPr>
        <p:spPr>
          <a:xfrm>
            <a:off x="1902159" y="3180514"/>
            <a:ext cx="1315452" cy="28608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8904" y="4775758"/>
            <a:ext cx="258861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Value = 4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0274" y="5691863"/>
            <a:ext cx="2588617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Value = 3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Rectangle: Rounded Corners 4"/>
          <p:cNvSpPr/>
          <p:nvPr/>
        </p:nvSpPr>
        <p:spPr>
          <a:xfrm>
            <a:off x="3315536" y="2836293"/>
            <a:ext cx="1315452" cy="24061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4"/>
          <p:cNvSpPr/>
          <p:nvPr/>
        </p:nvSpPr>
        <p:spPr>
          <a:xfrm>
            <a:off x="3297822" y="3211346"/>
            <a:ext cx="1315452" cy="240617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" grpId="0" animBg="1"/>
      <p:bldP spid="15" grpId="0" animBg="1"/>
      <p:bldP spid="5" grpId="0" animBg="1"/>
      <p:bldP spid="20" grpId="0" animBg="1"/>
      <p:bldP spid="16" grpId="0"/>
      <p:bldP spid="17" grpId="0"/>
      <p:bldP spid="18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2: SUM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COUNT function tells you how many cells in a group contain numbers.</a:t>
            </a:r>
          </a:p>
          <a:p>
            <a:pPr lvl="1"/>
            <a:r>
              <a:rPr lang="en-US"/>
              <a:t>If you want to count other data, such as text, the COUNTA function tells you how many cells in a group are not empty.</a:t>
            </a:r>
          </a:p>
          <a:p>
            <a:r>
              <a:rPr lang="en-US"/>
              <a:t>What kind of data do you need to use the COUNT function?</a:t>
            </a:r>
          </a:p>
          <a:p>
            <a:pPr lvl="1"/>
            <a:r>
              <a:rPr lang="en-US"/>
              <a:t>A table that includes repeated occurrences of values.</a:t>
            </a:r>
          </a:p>
          <a:p>
            <a:r>
              <a:rPr lang="en-US"/>
              <a:t>Difference between COUNT and SUM functions</a:t>
            </a:r>
          </a:p>
          <a:p>
            <a:pPr lvl="1"/>
            <a:r>
              <a:rPr lang="en-US"/>
              <a:t>SUM will add a range of values</a:t>
            </a:r>
          </a:p>
          <a:p>
            <a:pPr lvl="1"/>
            <a:r>
              <a:rPr lang="en-US"/>
              <a:t>COUNT will tell you how many values are in the range.</a:t>
            </a:r>
          </a:p>
        </p:txBody>
      </p:sp>
    </p:spTree>
    <p:extLst>
      <p:ext uri="{BB962C8B-B14F-4D97-AF65-F5344CB8AC3E}">
        <p14:creationId xmlns:p14="http://schemas.microsoft.com/office/powerpoint/2010/main" val="34187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the COUNT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on the cell where you want to insert the formula</a:t>
            </a:r>
          </a:p>
          <a:p>
            <a:r>
              <a:rPr lang="en-US"/>
              <a:t>Using the Quick Access Toolbar…</a:t>
            </a:r>
          </a:p>
          <a:p>
            <a:pPr lvl="1"/>
            <a:r>
              <a:rPr lang="en-US"/>
              <a:t>Open the Formulas menu</a:t>
            </a:r>
          </a:p>
          <a:p>
            <a:pPr lvl="1"/>
            <a:r>
              <a:rPr lang="en-US"/>
              <a:t>Click on the dropdown menu beneath the AutoSum button</a:t>
            </a:r>
          </a:p>
          <a:p>
            <a:pPr lvl="1"/>
            <a:r>
              <a:rPr lang="en-US"/>
              <a:t>Select “Count Numbers” to insert the COUNT formula in the highlighted cell</a:t>
            </a:r>
          </a:p>
          <a:p>
            <a:pPr lvl="1"/>
            <a:r>
              <a:rPr lang="en-US"/>
              <a:t>Highlight the range of cells that you want to count, then press Enter</a:t>
            </a:r>
          </a:p>
          <a:p>
            <a:r>
              <a:rPr lang="en-US"/>
              <a:t>To count more than one group of cells that aren’t connected…</a:t>
            </a:r>
          </a:p>
          <a:p>
            <a:pPr lvl="1"/>
            <a:r>
              <a:rPr lang="en-US"/>
              <a:t>Insert the COUNT formula, then hold down the Shift key</a:t>
            </a:r>
          </a:p>
          <a:p>
            <a:pPr lvl="1"/>
            <a:r>
              <a:rPr lang="en-US"/>
              <a:t>With Shift held down, highlight each range of cells you want to count</a:t>
            </a:r>
          </a:p>
          <a:p>
            <a:pPr lvl="1"/>
            <a:r>
              <a:rPr lang="en-US"/>
              <a:t>When all the cell ranges are highlighted, release Shift and press Enter</a:t>
            </a:r>
          </a:p>
        </p:txBody>
      </p:sp>
    </p:spTree>
    <p:extLst>
      <p:ext uri="{BB962C8B-B14F-4D97-AF65-F5344CB8AC3E}">
        <p14:creationId xmlns:p14="http://schemas.microsoft.com/office/powerpoint/2010/main" val="263515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COUNTIF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COUNTIF function lets you count the number of cells in a range that meet a specific criteria</a:t>
            </a:r>
          </a:p>
          <a:p>
            <a:pPr lvl="1"/>
            <a:r>
              <a:rPr lang="en-US"/>
              <a:t>COUNT will count all the cells in a range that have a number</a:t>
            </a:r>
          </a:p>
          <a:p>
            <a:pPr lvl="1"/>
            <a:r>
              <a:rPr lang="en-US"/>
              <a:t>COUNTIF will count only the cells in a range that have a specific value</a:t>
            </a:r>
          </a:p>
          <a:p>
            <a:r>
              <a:rPr lang="en-US"/>
              <a:t>What kind of data do you need to use the COUNTIF function?</a:t>
            </a:r>
          </a:p>
          <a:p>
            <a:pPr lvl="1"/>
            <a:r>
              <a:rPr lang="en-US"/>
              <a:t>Any data that can be used with the COUNT function can also be used with COUNTIF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the COUNTIF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Click on the cell where you want to insert the formula</a:t>
            </a:r>
          </a:p>
          <a:p>
            <a:r>
              <a:rPr lang="en-US" dirty="0"/>
              <a:t>Using the Quick Access Toolbar…</a:t>
            </a:r>
          </a:p>
          <a:p>
            <a:pPr lvl="1"/>
            <a:r>
              <a:rPr lang="en-US" dirty="0"/>
              <a:t>Open the Formulas menu</a:t>
            </a:r>
          </a:p>
          <a:p>
            <a:pPr lvl="1"/>
            <a:r>
              <a:rPr lang="en-US" dirty="0"/>
              <a:t>Click on the Insert Function icon to bring up the function search tool</a:t>
            </a:r>
          </a:p>
          <a:p>
            <a:pPr lvl="1"/>
            <a:r>
              <a:rPr lang="en-US" dirty="0"/>
              <a:t>Type “</a:t>
            </a:r>
            <a:r>
              <a:rPr lang="en-US" dirty="0" err="1"/>
              <a:t>countif</a:t>
            </a:r>
            <a:r>
              <a:rPr lang="en-US" dirty="0"/>
              <a:t>” into the search box</a:t>
            </a:r>
          </a:p>
          <a:p>
            <a:pPr lvl="1"/>
            <a:r>
              <a:rPr lang="en-US" dirty="0"/>
              <a:t>Select the COUNTIF function from the results and click OK to open the Function Arguments wizard</a:t>
            </a:r>
          </a:p>
          <a:p>
            <a:r>
              <a:rPr lang="en-US" dirty="0"/>
              <a:t>How to use the Function Arguments wizard for COUNTIF…</a:t>
            </a:r>
          </a:p>
          <a:p>
            <a:pPr lvl="1"/>
            <a:r>
              <a:rPr lang="en-US" dirty="0"/>
              <a:t>Excel will check a </a:t>
            </a:r>
            <a:r>
              <a:rPr lang="en-US" b="1" i="1" dirty="0"/>
              <a:t>range</a:t>
            </a:r>
            <a:r>
              <a:rPr lang="en-US" dirty="0"/>
              <a:t> of cells for a </a:t>
            </a:r>
            <a:r>
              <a:rPr lang="en-US" b="1" i="1" dirty="0"/>
              <a:t>criteria</a:t>
            </a:r>
            <a:r>
              <a:rPr lang="en-US" dirty="0"/>
              <a:t>, and then it will count the number of cells in the range that meet the criteria</a:t>
            </a:r>
          </a:p>
          <a:p>
            <a:pPr lvl="1"/>
            <a:r>
              <a:rPr lang="en-US" dirty="0"/>
              <a:t>Range: this is the range of cells that has the information you want Excel to check</a:t>
            </a:r>
          </a:p>
          <a:p>
            <a:pPr lvl="1"/>
            <a:r>
              <a:rPr lang="en-US" dirty="0"/>
              <a:t>Criteria: this is the value that appears for the cells you want to include in your count</a:t>
            </a:r>
          </a:p>
        </p:txBody>
      </p:sp>
    </p:spTree>
    <p:extLst>
      <p:ext uri="{BB962C8B-B14F-4D97-AF65-F5344CB8AC3E}">
        <p14:creationId xmlns:p14="http://schemas.microsoft.com/office/powerpoint/2010/main" val="8499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14350" y="2066925"/>
          <a:ext cx="544721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803">
                  <a:extLst>
                    <a:ext uri="{9D8B030D-6E8A-4147-A177-3AD203B41FA5}">
                      <a16:colId xmlns:a16="http://schemas.microsoft.com/office/drawing/2014/main" val="4268236996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36848541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1499493069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2523203578"/>
                    </a:ext>
                  </a:extLst>
                </a:gridCol>
              </a:tblGrid>
              <a:tr h="30347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2224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1450" y="2400300"/>
          <a:ext cx="617450" cy="186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450">
                  <a:extLst>
                    <a:ext uri="{9D8B030D-6E8A-4147-A177-3AD203B41FA5}">
                      <a16:colId xmlns:a16="http://schemas.microsoft.com/office/drawing/2014/main" val="3375222780"/>
                    </a:ext>
                  </a:extLst>
                </a:gridCol>
              </a:tblGrid>
              <a:tr h="3654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1755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54777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9848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20495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4526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 Explanation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7363787"/>
              </p:ext>
            </p:extLst>
          </p:nvPr>
        </p:nvGraphicFramePr>
        <p:xfrm>
          <a:off x="546339" y="2401018"/>
          <a:ext cx="5488856" cy="185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28">
                  <a:extLst>
                    <a:ext uri="{9D8B030D-6E8A-4147-A177-3AD203B41FA5}">
                      <a16:colId xmlns:a16="http://schemas.microsoft.com/office/drawing/2014/main" val="247960733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5488991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10716728"/>
                    </a:ext>
                  </a:extLst>
                </a:gridCol>
                <a:gridCol w="1372828">
                  <a:extLst>
                    <a:ext uri="{9D8B030D-6E8A-4147-A177-3AD203B41FA5}">
                      <a16:colId xmlns:a16="http://schemas.microsoft.com/office/drawing/2014/main" val="2630064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Siblings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47969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Katie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79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/>
                        <a:t>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6839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/>
                        <a:t>Zack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09498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4937125" cy="4531295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  <a:latin typeface="Calibri"/>
              </a:rPr>
              <a:t>How many of these children have siblings?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404040"/>
                </a:solidFill>
                <a:latin typeface="Calibri"/>
              </a:rPr>
              <a:t>=</a:t>
            </a:r>
            <a:r>
              <a:rPr lang="en-US" dirty="0">
                <a:solidFill>
                  <a:srgbClr val="404040"/>
                </a:solidFill>
                <a:latin typeface="Calibri"/>
              </a:rPr>
              <a:t>COUNT(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C:C</a:t>
            </a:r>
            <a:r>
              <a:rPr lang="en-US" dirty="0">
                <a:solidFill>
                  <a:srgbClr val="404040"/>
                </a:solidFill>
                <a:latin typeface="Calibri"/>
              </a:rPr>
              <a:t>)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This formula counts all the cells in the Siblings column that contain numbers.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Because zero is indicated as a number, the result will be 4</a:t>
            </a:r>
            <a:r>
              <a:rPr lang="en-US" dirty="0" smtClean="0">
                <a:solidFill>
                  <a:srgbClr val="404040"/>
                </a:solidFill>
                <a:latin typeface="Calibri"/>
              </a:rPr>
              <a:t>.</a:t>
            </a:r>
          </a:p>
          <a:p>
            <a:r>
              <a:rPr lang="en-US" dirty="0" smtClean="0">
                <a:solidFill>
                  <a:srgbClr val="404040"/>
                </a:solidFill>
                <a:latin typeface="Calibri"/>
              </a:rPr>
              <a:t>How many of these children have pets?</a:t>
            </a:r>
          </a:p>
          <a:p>
            <a:r>
              <a:rPr lang="en-US" dirty="0" smtClean="0">
                <a:solidFill>
                  <a:srgbClr val="404040"/>
                </a:solidFill>
                <a:latin typeface="Calibri"/>
              </a:rPr>
              <a:t>=</a:t>
            </a:r>
            <a:r>
              <a:rPr lang="en-US" dirty="0">
                <a:solidFill>
                  <a:srgbClr val="404040"/>
                </a:solidFill>
                <a:latin typeface="Calibri"/>
              </a:rPr>
              <a:t>COUNT(</a:t>
            </a:r>
            <a:r>
              <a:rPr lang="en-US" dirty="0">
                <a:solidFill>
                  <a:srgbClr val="7030A0"/>
                </a:solidFill>
                <a:latin typeface="Calibri"/>
              </a:rPr>
              <a:t>D:D</a:t>
            </a:r>
            <a:r>
              <a:rPr lang="en-US" dirty="0">
                <a:solidFill>
                  <a:srgbClr val="404040"/>
                </a:solidFill>
                <a:latin typeface="Calibri"/>
              </a:rPr>
              <a:t>)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This formula counts all the cells in the Pets column that contain numbers.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/>
              </a:rPr>
              <a:t>Because zero is indicated as an empty cell, the result will be </a:t>
            </a:r>
            <a:r>
              <a:rPr lang="en-US" dirty="0" smtClean="0">
                <a:solidFill>
                  <a:srgbClr val="404040"/>
                </a:solidFill>
                <a:latin typeface="Calibri"/>
              </a:rPr>
              <a:t>3.</a:t>
            </a:r>
            <a:endParaRPr lang="en-US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3257550" y="2371725"/>
            <a:ext cx="1395663" cy="1917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4661234" y="2401018"/>
            <a:ext cx="1395663" cy="191703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/>
      <p:bldP spid="3" grpId="0" uiExpand="1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14350" y="2066925"/>
          <a:ext cx="544721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803">
                  <a:extLst>
                    <a:ext uri="{9D8B030D-6E8A-4147-A177-3AD203B41FA5}">
                      <a16:colId xmlns:a16="http://schemas.microsoft.com/office/drawing/2014/main" val="4268236996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36848541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1499493069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2523203578"/>
                    </a:ext>
                  </a:extLst>
                </a:gridCol>
              </a:tblGrid>
              <a:tr h="30347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2224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1450" y="2400300"/>
          <a:ext cx="617450" cy="186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450">
                  <a:extLst>
                    <a:ext uri="{9D8B030D-6E8A-4147-A177-3AD203B41FA5}">
                      <a16:colId xmlns:a16="http://schemas.microsoft.com/office/drawing/2014/main" val="3375222780"/>
                    </a:ext>
                  </a:extLst>
                </a:gridCol>
              </a:tblGrid>
              <a:tr h="3654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1755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54777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9848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20495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4526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COUNTIF</a:t>
            </a:r>
            <a:r>
              <a:rPr lang="en-US" dirty="0"/>
              <a:t> Explanation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0921843"/>
              </p:ext>
            </p:extLst>
          </p:nvPr>
        </p:nvGraphicFramePr>
        <p:xfrm>
          <a:off x="546339" y="2401018"/>
          <a:ext cx="5488856" cy="185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28">
                  <a:extLst>
                    <a:ext uri="{9D8B030D-6E8A-4147-A177-3AD203B41FA5}">
                      <a16:colId xmlns:a16="http://schemas.microsoft.com/office/drawing/2014/main" val="247960733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5488991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10716728"/>
                    </a:ext>
                  </a:extLst>
                </a:gridCol>
                <a:gridCol w="1372828">
                  <a:extLst>
                    <a:ext uri="{9D8B030D-6E8A-4147-A177-3AD203B41FA5}">
                      <a16:colId xmlns:a16="http://schemas.microsoft.com/office/drawing/2014/main" val="2630064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Siblings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47969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Katie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79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/>
                        <a:t>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6839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/>
                        <a:t>Zack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09498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4937125" cy="453129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Range</a:t>
            </a:r>
            <a:r>
              <a:rPr lang="en-US" dirty="0" smtClean="0">
                <a:solidFill>
                  <a:srgbClr val="404040"/>
                </a:solidFill>
                <a:latin typeface="Calibri"/>
              </a:rPr>
              <a:t>: The group of cells you want Excel to check for the criteria and then count</a:t>
            </a:r>
          </a:p>
          <a:p>
            <a:r>
              <a:rPr lang="en-US" dirty="0" smtClean="0">
                <a:solidFill>
                  <a:srgbClr val="00B050"/>
                </a:solidFill>
                <a:latin typeface="Calibri"/>
              </a:rPr>
              <a:t>Criteria</a:t>
            </a:r>
            <a:r>
              <a:rPr lang="en-US" dirty="0" smtClean="0">
                <a:solidFill>
                  <a:srgbClr val="404040"/>
                </a:solidFill>
                <a:latin typeface="Calibri"/>
              </a:rPr>
              <a:t>: the value that indicates which cells from the range should be included in the count</a:t>
            </a:r>
          </a:p>
          <a:p>
            <a:r>
              <a:rPr lang="en-US" dirty="0" smtClean="0">
                <a:solidFill>
                  <a:srgbClr val="404040"/>
                </a:solidFill>
                <a:latin typeface="Calibri"/>
              </a:rPr>
              <a:t>Unlike the SUMIF function, which had a separate range for the criteria and the values to add, COUNTIF checks the value in the same range that it will count.</a:t>
            </a:r>
            <a:endParaRPr lang="en-US" dirty="0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310" y="4797603"/>
            <a:ext cx="5477292" cy="46196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=COUNTIF(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C:C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Calibri"/>
              </a:rPr>
              <a:t>1</a:t>
            </a:r>
            <a:r>
              <a:rPr lang="en-US" sz="2400" dirty="0" smtClean="0">
                <a:latin typeface="Calibri"/>
              </a:rPr>
              <a:t>)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: Rounded Corners 2"/>
          <p:cNvSpPr/>
          <p:nvPr/>
        </p:nvSpPr>
        <p:spPr>
          <a:xfrm>
            <a:off x="3257550" y="2371725"/>
            <a:ext cx="1395663" cy="1917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4"/>
          <p:cNvSpPr/>
          <p:nvPr/>
        </p:nvSpPr>
        <p:spPr>
          <a:xfrm>
            <a:off x="3290767" y="2810258"/>
            <a:ext cx="1315452" cy="28608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4"/>
          <p:cNvSpPr/>
          <p:nvPr/>
        </p:nvSpPr>
        <p:spPr>
          <a:xfrm>
            <a:off x="3297655" y="3532735"/>
            <a:ext cx="1315452" cy="28608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3553" y="4401462"/>
            <a:ext cx="5528009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How many children have only one sibling?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6518" y="5286375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animBg="1"/>
      <p:bldP spid="11" grpId="0" animBg="1"/>
      <p:bldP spid="1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Information from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Understand the ways data impacts your life</a:t>
            </a:r>
          </a:p>
          <a:p>
            <a:r>
              <a:rPr lang="en-US"/>
              <a:t>Visualizations as a way of making meaning out of data</a:t>
            </a:r>
          </a:p>
          <a:p>
            <a:r>
              <a:rPr lang="en-US"/>
              <a:t>Manipulating datasets to extract information</a:t>
            </a:r>
          </a:p>
          <a:p>
            <a:r>
              <a:rPr lang="en-US"/>
              <a:t>Working with data in Excel</a:t>
            </a:r>
          </a:p>
          <a:p>
            <a:r>
              <a:rPr lang="en-US"/>
              <a:t>Working with data in Tableau Public</a:t>
            </a:r>
          </a:p>
        </p:txBody>
      </p:sp>
    </p:spTree>
    <p:extLst>
      <p:ext uri="{BB962C8B-B14F-4D97-AF65-F5344CB8AC3E}">
        <p14:creationId xmlns:p14="http://schemas.microsoft.com/office/powerpoint/2010/main" val="12641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3: COUNT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SUMIFS and COUNTIFS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The SUMIFS and COUNTIFS functions let you use multiple criteria to select the range of cells you want to add or count.</a:t>
            </a:r>
          </a:p>
          <a:p>
            <a:r>
              <a:rPr lang="en-US"/>
              <a:t>What kind of data do you need to use these functions?</a:t>
            </a:r>
          </a:p>
          <a:p>
            <a:pPr lvl="1"/>
            <a:r>
              <a:rPr lang="en-US"/>
              <a:t>Data that can be used with either SUMIF or COUNTIF</a:t>
            </a:r>
          </a:p>
          <a:p>
            <a:pPr lvl="1"/>
            <a:r>
              <a:rPr lang="en-US"/>
              <a:t>More than one factor describing the numeric data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the SUMIFS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Click on the cell where you want to insert the formula</a:t>
            </a:r>
          </a:p>
          <a:p>
            <a:r>
              <a:rPr lang="en-US"/>
              <a:t>Using the Quick Access Toolbar…</a:t>
            </a:r>
          </a:p>
          <a:p>
            <a:pPr lvl="1"/>
            <a:r>
              <a:rPr lang="en-US"/>
              <a:t>Open the Formulas menu</a:t>
            </a:r>
          </a:p>
          <a:p>
            <a:pPr lvl="1"/>
            <a:r>
              <a:rPr lang="en-US"/>
              <a:t>Click on the Insert Function icon to bring up the function search tool</a:t>
            </a:r>
          </a:p>
          <a:p>
            <a:pPr lvl="1"/>
            <a:r>
              <a:rPr lang="en-US"/>
              <a:t>Type “</a:t>
            </a:r>
            <a:r>
              <a:rPr lang="en-US" err="1"/>
              <a:t>sumifs</a:t>
            </a:r>
            <a:r>
              <a:rPr lang="en-US"/>
              <a:t>” into the search box</a:t>
            </a:r>
          </a:p>
          <a:p>
            <a:pPr lvl="1"/>
            <a:r>
              <a:rPr lang="en-US"/>
              <a:t>Select the SUMIFS function from the results and click OK to open the Function Arguments wizard</a:t>
            </a:r>
          </a:p>
          <a:p>
            <a:r>
              <a:rPr lang="en-US"/>
              <a:t>How to use the Function Arguments wizard for SUMIF…</a:t>
            </a:r>
          </a:p>
          <a:p>
            <a:pPr lvl="1"/>
            <a:r>
              <a:rPr lang="en-US"/>
              <a:t>Excel will search each of the </a:t>
            </a:r>
            <a:r>
              <a:rPr lang="en-US" b="1"/>
              <a:t>criteria ranges</a:t>
            </a:r>
            <a:r>
              <a:rPr lang="en-US"/>
              <a:t> for the specified </a:t>
            </a:r>
            <a:r>
              <a:rPr lang="en-US" b="1"/>
              <a:t>criteria</a:t>
            </a:r>
            <a:r>
              <a:rPr lang="en-US"/>
              <a:t>, and then it will check the </a:t>
            </a:r>
            <a:r>
              <a:rPr lang="en-US" b="1"/>
              <a:t>sum range</a:t>
            </a:r>
            <a:r>
              <a:rPr lang="en-US"/>
              <a:t> to find and add only the cells that meet all the specified criteria.</a:t>
            </a:r>
          </a:p>
          <a:p>
            <a:pPr lvl="1"/>
            <a:r>
              <a:rPr lang="en-US"/>
              <a:t>Range: this is the range of cells that has one of the pieces of information you want Excel to check</a:t>
            </a:r>
          </a:p>
          <a:p>
            <a:pPr lvl="1"/>
            <a:r>
              <a:rPr lang="en-US"/>
              <a:t>Criteria: this is the value that appears for the cells you want to include in your total</a:t>
            </a:r>
          </a:p>
          <a:p>
            <a:pPr lvl="1"/>
            <a:r>
              <a:rPr lang="en-US" err="1"/>
              <a:t>Sum_range</a:t>
            </a:r>
            <a:r>
              <a:rPr lang="en-US"/>
              <a:t>: this is the range of cells that will be added up if the ranges your criteria</a:t>
            </a:r>
          </a:p>
          <a:p>
            <a:r>
              <a:rPr lang="en-US"/>
              <a:t>Note that for SUMIFS to work, all the ranges need to be the same size as the </a:t>
            </a:r>
            <a:r>
              <a:rPr lang="en-US" err="1"/>
              <a:t>sum_range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the COUNTIFS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Click on the cell where you want to insert the formula</a:t>
            </a:r>
          </a:p>
          <a:p>
            <a:r>
              <a:rPr lang="en-US"/>
              <a:t>Using the Quick Access Toolbar…</a:t>
            </a:r>
          </a:p>
          <a:p>
            <a:pPr lvl="1"/>
            <a:r>
              <a:rPr lang="en-US"/>
              <a:t>Open the Formulas menu</a:t>
            </a:r>
          </a:p>
          <a:p>
            <a:pPr lvl="1"/>
            <a:r>
              <a:rPr lang="en-US"/>
              <a:t>Click on the Insert Function icon to bring up the function search tool</a:t>
            </a:r>
          </a:p>
          <a:p>
            <a:pPr lvl="1"/>
            <a:r>
              <a:rPr lang="en-US"/>
              <a:t>Type “</a:t>
            </a:r>
            <a:r>
              <a:rPr lang="en-US" err="1"/>
              <a:t>countifs</a:t>
            </a:r>
            <a:r>
              <a:rPr lang="en-US"/>
              <a:t>” into the search box</a:t>
            </a:r>
          </a:p>
          <a:p>
            <a:pPr lvl="1"/>
            <a:r>
              <a:rPr lang="en-US"/>
              <a:t>Select the COUNTIFS function from the results and click OK to open the Function Arguments wizard</a:t>
            </a:r>
          </a:p>
          <a:p>
            <a:r>
              <a:rPr lang="en-US"/>
              <a:t>How to use the Function Arguments wizard for COUNTIFS…</a:t>
            </a:r>
          </a:p>
          <a:p>
            <a:pPr lvl="1"/>
            <a:r>
              <a:rPr lang="en-US"/>
              <a:t>Excel will check a </a:t>
            </a:r>
            <a:r>
              <a:rPr lang="en-US" b="1" i="1"/>
              <a:t>range</a:t>
            </a:r>
            <a:r>
              <a:rPr lang="en-US"/>
              <a:t> of cells for a </a:t>
            </a:r>
            <a:r>
              <a:rPr lang="en-US" b="1" i="1"/>
              <a:t>criteria</a:t>
            </a:r>
            <a:r>
              <a:rPr lang="en-US"/>
              <a:t>, repeating the process for as many ranges as the formula includes, and then it will count the number of records where all the ranges meet the criteria</a:t>
            </a:r>
          </a:p>
          <a:p>
            <a:pPr lvl="1"/>
            <a:r>
              <a:rPr lang="en-US"/>
              <a:t>Range: this is the range of cells that has the information you want Excel to check</a:t>
            </a:r>
          </a:p>
          <a:p>
            <a:pPr lvl="1"/>
            <a:r>
              <a:rPr lang="en-US"/>
              <a:t>Criteria: this is the value that appears for the cells you want to include in your count</a:t>
            </a:r>
          </a:p>
        </p:txBody>
      </p:sp>
    </p:spTree>
    <p:extLst>
      <p:ext uri="{BB962C8B-B14F-4D97-AF65-F5344CB8AC3E}">
        <p14:creationId xmlns:p14="http://schemas.microsoft.com/office/powerpoint/2010/main" val="23911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14350" y="2066925"/>
          <a:ext cx="544721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803">
                  <a:extLst>
                    <a:ext uri="{9D8B030D-6E8A-4147-A177-3AD203B41FA5}">
                      <a16:colId xmlns:a16="http://schemas.microsoft.com/office/drawing/2014/main" val="4268236996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36848541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1499493069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2523203578"/>
                    </a:ext>
                  </a:extLst>
                </a:gridCol>
              </a:tblGrid>
              <a:tr h="30347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2224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1450" y="2400300"/>
          <a:ext cx="617450" cy="186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450">
                  <a:extLst>
                    <a:ext uri="{9D8B030D-6E8A-4147-A177-3AD203B41FA5}">
                      <a16:colId xmlns:a16="http://schemas.microsoft.com/office/drawing/2014/main" val="3375222780"/>
                    </a:ext>
                  </a:extLst>
                </a:gridCol>
              </a:tblGrid>
              <a:tr h="3654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1755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54777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9848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20495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4526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SUMIFS Explanation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3043367"/>
              </p:ext>
            </p:extLst>
          </p:nvPr>
        </p:nvGraphicFramePr>
        <p:xfrm>
          <a:off x="546339" y="2401018"/>
          <a:ext cx="5488856" cy="185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28">
                  <a:extLst>
                    <a:ext uri="{9D8B030D-6E8A-4147-A177-3AD203B41FA5}">
                      <a16:colId xmlns:a16="http://schemas.microsoft.com/office/drawing/2014/main" val="247960733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5488991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10716728"/>
                    </a:ext>
                  </a:extLst>
                </a:gridCol>
                <a:gridCol w="1372828">
                  <a:extLst>
                    <a:ext uri="{9D8B030D-6E8A-4147-A177-3AD203B41FA5}">
                      <a16:colId xmlns:a16="http://schemas.microsoft.com/office/drawing/2014/main" val="2630064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Siblings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47969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Katie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79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/>
                        <a:t>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6839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/>
                        <a:t>Zack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09498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4937125" cy="453129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Sum_Range</a:t>
            </a:r>
            <a:r>
              <a:rPr lang="en-US" dirty="0"/>
              <a:t>: the cells you want to include in your </a:t>
            </a:r>
            <a:r>
              <a:rPr lang="en-US" dirty="0" smtClean="0"/>
              <a:t>total</a:t>
            </a:r>
          </a:p>
          <a:p>
            <a:pPr lvl="1"/>
            <a:r>
              <a:rPr lang="en-US" dirty="0" smtClean="0"/>
              <a:t>Unlike the SUMIF function, the </a:t>
            </a:r>
            <a:r>
              <a:rPr lang="en-US" dirty="0" err="1" smtClean="0"/>
              <a:t>sum_range</a:t>
            </a:r>
            <a:r>
              <a:rPr lang="en-US" dirty="0" smtClean="0"/>
              <a:t> will be the first element of the formula for SUMIFS</a:t>
            </a:r>
            <a:endParaRPr lang="en-US" dirty="0"/>
          </a:p>
          <a:p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/>
              <a:t>: the cells you want to check for whether the criteria is </a:t>
            </a:r>
            <a:r>
              <a:rPr lang="en-US" dirty="0" smtClean="0"/>
              <a:t>present</a:t>
            </a:r>
          </a:p>
          <a:p>
            <a:r>
              <a:rPr lang="en-US" dirty="0">
                <a:solidFill>
                  <a:srgbClr val="00B050"/>
                </a:solidFill>
              </a:rPr>
              <a:t>Criteria</a:t>
            </a:r>
            <a:r>
              <a:rPr lang="en-US" dirty="0">
                <a:solidFill>
                  <a:srgbClr val="404040"/>
                </a:solidFill>
              </a:rPr>
              <a:t>:</a:t>
            </a:r>
            <a:r>
              <a:rPr lang="en-US" dirty="0"/>
              <a:t> the value that indicates whether a cell should be included in the total</a:t>
            </a:r>
          </a:p>
          <a:p>
            <a:r>
              <a:rPr lang="en-US" dirty="0" smtClean="0"/>
              <a:t>You can include as many ranges and criteria as you want, as long as the sizes of all the ranges and the </a:t>
            </a:r>
            <a:r>
              <a:rPr lang="en-US" dirty="0" err="1" smtClean="0"/>
              <a:t>sum_range</a:t>
            </a:r>
            <a:r>
              <a:rPr lang="en-US" dirty="0" smtClean="0"/>
              <a:t> are the same.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082" y="5069134"/>
            <a:ext cx="5484991" cy="46196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=SUMIFS(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D:D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B:B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Calibri"/>
              </a:rPr>
              <a:t>3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C:C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Calibri"/>
              </a:rPr>
              <a:t>1</a:t>
            </a:r>
            <a:r>
              <a:rPr lang="en-US" sz="2400" dirty="0" smtClean="0">
                <a:latin typeface="Calibri"/>
              </a:rPr>
              <a:t>)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339" y="4389531"/>
            <a:ext cx="5484990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Calibri"/>
              </a:rPr>
              <a:t>What is the total number of pets belonging to children in 3</a:t>
            </a:r>
            <a:r>
              <a:rPr lang="en-US" baseline="30000" dirty="0" smtClean="0">
                <a:latin typeface="Calibri"/>
              </a:rPr>
              <a:t>rd</a:t>
            </a:r>
            <a:r>
              <a:rPr lang="en-US" dirty="0" smtClean="0">
                <a:latin typeface="Calibri"/>
              </a:rPr>
              <a:t> grade with one sibling?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Rectangle: Rounded Corners 2"/>
          <p:cNvSpPr/>
          <p:nvPr/>
        </p:nvSpPr>
        <p:spPr>
          <a:xfrm>
            <a:off x="4635667" y="2379746"/>
            <a:ext cx="1395663" cy="19170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2"/>
          <p:cNvSpPr/>
          <p:nvPr/>
        </p:nvSpPr>
        <p:spPr>
          <a:xfrm>
            <a:off x="1910013" y="2400300"/>
            <a:ext cx="1293059" cy="1854914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2"/>
          <p:cNvSpPr/>
          <p:nvPr/>
        </p:nvSpPr>
        <p:spPr>
          <a:xfrm>
            <a:off x="3249154" y="2399625"/>
            <a:ext cx="1293059" cy="1854914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4"/>
          <p:cNvSpPr/>
          <p:nvPr/>
        </p:nvSpPr>
        <p:spPr>
          <a:xfrm>
            <a:off x="1947339" y="2793656"/>
            <a:ext cx="1171036" cy="302687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"/>
          <p:cNvSpPr/>
          <p:nvPr/>
        </p:nvSpPr>
        <p:spPr>
          <a:xfrm>
            <a:off x="1947339" y="3154627"/>
            <a:ext cx="1171036" cy="302687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4"/>
          <p:cNvSpPr/>
          <p:nvPr/>
        </p:nvSpPr>
        <p:spPr>
          <a:xfrm>
            <a:off x="3296526" y="2793656"/>
            <a:ext cx="1171036" cy="302687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7977" y="5564369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= 2</a:t>
            </a:r>
            <a:endParaRPr lang="en-US" dirty="0"/>
          </a:p>
        </p:txBody>
      </p:sp>
      <p:sp>
        <p:nvSpPr>
          <p:cNvPr id="21" name="Rectangle: Rounded Corners 4"/>
          <p:cNvSpPr/>
          <p:nvPr/>
        </p:nvSpPr>
        <p:spPr>
          <a:xfrm>
            <a:off x="4650605" y="2795318"/>
            <a:ext cx="1244669" cy="301025"/>
          </a:xfrm>
          <a:prstGeom prst="round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7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uiExpand="1" animBg="1"/>
      <p:bldP spid="12" grpId="0" uiExpand="1" animBg="1"/>
      <p:bldP spid="17" grpId="0" uiExpand="1" animBg="1"/>
      <p:bldP spid="18" grpId="0" animBg="1"/>
      <p:bldP spid="19" grpId="0" animBg="1"/>
      <p:bldP spid="20" grpId="0" animBg="1"/>
      <p:bldP spid="3" grpId="0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14350" y="2066925"/>
          <a:ext cx="544721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803">
                  <a:extLst>
                    <a:ext uri="{9D8B030D-6E8A-4147-A177-3AD203B41FA5}">
                      <a16:colId xmlns:a16="http://schemas.microsoft.com/office/drawing/2014/main" val="4268236996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36848541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1499493069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2523203578"/>
                    </a:ext>
                  </a:extLst>
                </a:gridCol>
              </a:tblGrid>
              <a:tr h="30347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2224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71450" y="2400300"/>
          <a:ext cx="617450" cy="186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450">
                  <a:extLst>
                    <a:ext uri="{9D8B030D-6E8A-4147-A177-3AD203B41FA5}">
                      <a16:colId xmlns:a16="http://schemas.microsoft.com/office/drawing/2014/main" val="3375222780"/>
                    </a:ext>
                  </a:extLst>
                </a:gridCol>
              </a:tblGrid>
              <a:tr h="3654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1755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54777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9848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20495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4526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COUNTIFS</a:t>
            </a:r>
            <a:r>
              <a:rPr lang="en-US" dirty="0"/>
              <a:t> Explanation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3043367"/>
              </p:ext>
            </p:extLst>
          </p:nvPr>
        </p:nvGraphicFramePr>
        <p:xfrm>
          <a:off x="546339" y="2401018"/>
          <a:ext cx="5488856" cy="185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28">
                  <a:extLst>
                    <a:ext uri="{9D8B030D-6E8A-4147-A177-3AD203B41FA5}">
                      <a16:colId xmlns:a16="http://schemas.microsoft.com/office/drawing/2014/main" val="247960733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5488991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10716728"/>
                    </a:ext>
                  </a:extLst>
                </a:gridCol>
                <a:gridCol w="1372828">
                  <a:extLst>
                    <a:ext uri="{9D8B030D-6E8A-4147-A177-3AD203B41FA5}">
                      <a16:colId xmlns:a16="http://schemas.microsoft.com/office/drawing/2014/main" val="2630064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Siblings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47969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Katie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79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/>
                        <a:t>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6839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/>
                        <a:t>Zack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09498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4937125" cy="453129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</a:rPr>
              <a:t>Range</a:t>
            </a:r>
            <a:r>
              <a:rPr lang="en-US" dirty="0" smtClean="0">
                <a:solidFill>
                  <a:srgbClr val="404040"/>
                </a:solidFill>
                <a:latin typeface="Calibri"/>
              </a:rPr>
              <a:t>: The group of cells you want Excel to check for the criteria and then count</a:t>
            </a:r>
          </a:p>
          <a:p>
            <a:r>
              <a:rPr lang="en-US" dirty="0" smtClean="0">
                <a:solidFill>
                  <a:srgbClr val="00B050"/>
                </a:solidFill>
                <a:latin typeface="Calibri"/>
              </a:rPr>
              <a:t>Criteria</a:t>
            </a:r>
            <a:r>
              <a:rPr lang="en-US" dirty="0" smtClean="0">
                <a:solidFill>
                  <a:srgbClr val="404040"/>
                </a:solidFill>
                <a:latin typeface="Calibri"/>
              </a:rPr>
              <a:t>: the value that indicates which cells from the range should be included in the count</a:t>
            </a:r>
          </a:p>
          <a:p>
            <a:r>
              <a:rPr lang="en-US" dirty="0" smtClean="0">
                <a:solidFill>
                  <a:srgbClr val="404040"/>
                </a:solidFill>
                <a:latin typeface="Calibri"/>
              </a:rPr>
              <a:t>You can include as many ranges and criteria as you want, but all the ranges must be the same size.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038" y="4429125"/>
            <a:ext cx="5477292" cy="46196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smtClean="0">
                <a:latin typeface="Calibri"/>
              </a:rPr>
              <a:t>=COUNTIFS(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C:C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Calibri"/>
              </a:rPr>
              <a:t>1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D:D</a:t>
            </a:r>
            <a:r>
              <a:rPr lang="en-US" sz="2400" dirty="0" smtClean="0">
                <a:latin typeface="Calibri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Calibri"/>
              </a:rPr>
              <a:t>1</a:t>
            </a:r>
            <a:r>
              <a:rPr lang="en-US" sz="2400" dirty="0" smtClean="0">
                <a:latin typeface="Calibri"/>
              </a:rPr>
              <a:t>)</a:t>
            </a:r>
            <a:endParaRPr lang="en-US" sz="2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284" y="4918038"/>
            <a:ext cx="5528009" cy="64633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/>
              </a:rPr>
              <a:t>This </a:t>
            </a:r>
            <a:r>
              <a:rPr lang="en-US" dirty="0" smtClean="0">
                <a:latin typeface="Calibri"/>
              </a:rPr>
              <a:t>formula counts the number of children with both one sibling and one pet.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Rectangle: Rounded Corners 2"/>
          <p:cNvSpPr/>
          <p:nvPr/>
        </p:nvSpPr>
        <p:spPr>
          <a:xfrm>
            <a:off x="4637844" y="2379746"/>
            <a:ext cx="1393486" cy="1875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2"/>
          <p:cNvSpPr/>
          <p:nvPr/>
        </p:nvSpPr>
        <p:spPr>
          <a:xfrm>
            <a:off x="3237956" y="2388112"/>
            <a:ext cx="1327943" cy="18671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4"/>
          <p:cNvSpPr/>
          <p:nvPr/>
        </p:nvSpPr>
        <p:spPr>
          <a:xfrm>
            <a:off x="3290767" y="2792823"/>
            <a:ext cx="1171036" cy="302687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4"/>
          <p:cNvSpPr/>
          <p:nvPr/>
        </p:nvSpPr>
        <p:spPr>
          <a:xfrm>
            <a:off x="3290767" y="3524018"/>
            <a:ext cx="1171036" cy="302687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4"/>
          <p:cNvSpPr/>
          <p:nvPr/>
        </p:nvSpPr>
        <p:spPr>
          <a:xfrm>
            <a:off x="4715029" y="3535090"/>
            <a:ext cx="1171036" cy="302687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27977" y="5564369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= 1</a:t>
            </a:r>
            <a:endParaRPr lang="en-US" dirty="0"/>
          </a:p>
        </p:txBody>
      </p:sp>
      <p:sp>
        <p:nvSpPr>
          <p:cNvPr id="22" name="Rectangle: Rounded Corners 4"/>
          <p:cNvSpPr/>
          <p:nvPr/>
        </p:nvSpPr>
        <p:spPr>
          <a:xfrm>
            <a:off x="3290767" y="3418163"/>
            <a:ext cx="2716961" cy="519992"/>
          </a:xfrm>
          <a:prstGeom prst="roundRect">
            <a:avLst/>
          </a:prstGeom>
          <a:noFill/>
          <a:ln w="571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uiExpand="1" animBg="1"/>
      <p:bldP spid="17" grpId="0" uiExpand="1" animBg="1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4: SUMIFS and COUNTIFS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VLOOKUP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The VLOOKUP function is a way to find shared information between two tables of data without needing to combine the two tables. </a:t>
            </a:r>
          </a:p>
          <a:p>
            <a:r>
              <a:rPr lang="en-US"/>
              <a:t>VLOOKUP copies a range of values in a row from one table to another based on a value in the left-most column of each table.</a:t>
            </a:r>
          </a:p>
          <a:p>
            <a:r>
              <a:rPr lang="en-US"/>
              <a:t>What kind of data do you need to use this function?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/>
              <a:t>Two separate tables that have one column measure in common</a:t>
            </a:r>
          </a:p>
          <a:p>
            <a:pPr lvl="1"/>
            <a:r>
              <a:rPr lang="en-US"/>
              <a:t>Unique data with no duplicated rows</a:t>
            </a:r>
          </a:p>
          <a:p>
            <a:pPr lvl="1"/>
            <a:r>
              <a:rPr lang="en-US"/>
              <a:t>An identifying piece of information in the left-most column, sorted alphabetically</a:t>
            </a:r>
          </a:p>
          <a:p>
            <a:pPr marL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the VLOOKUP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46965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n-US"/>
              <a:t>Click on the cell where you want to insert the formula</a:t>
            </a:r>
          </a:p>
          <a:p>
            <a:r>
              <a:rPr lang="en-US"/>
              <a:t>Using the Quick Access Toolbar…</a:t>
            </a:r>
          </a:p>
          <a:p>
            <a:pPr lvl="1"/>
            <a:r>
              <a:rPr lang="en-US"/>
              <a:t>Open the Formulas menu</a:t>
            </a:r>
          </a:p>
          <a:p>
            <a:pPr lvl="1"/>
            <a:r>
              <a:rPr lang="en-US"/>
              <a:t>Click on the Insert Function icon to bring up the function search tool</a:t>
            </a:r>
          </a:p>
          <a:p>
            <a:pPr lvl="1"/>
            <a:r>
              <a:rPr lang="en-US"/>
              <a:t>Type “</a:t>
            </a:r>
            <a:r>
              <a:rPr lang="en-US" err="1"/>
              <a:t>vlookup</a:t>
            </a:r>
            <a:r>
              <a:rPr lang="en-US"/>
              <a:t>” into the search box</a:t>
            </a:r>
          </a:p>
          <a:p>
            <a:pPr lvl="1"/>
            <a:r>
              <a:rPr lang="en-US"/>
              <a:t>Select the VLOOKUP function from the results and click OK to open the Function Arguments wizard</a:t>
            </a:r>
          </a:p>
          <a:p>
            <a:r>
              <a:rPr lang="en-US"/>
              <a:t>How to use the Function Arguments wizard for VLOOKUP…</a:t>
            </a:r>
          </a:p>
          <a:p>
            <a:pPr lvl="1"/>
            <a:r>
              <a:rPr lang="en-US"/>
              <a:t>Excel will check the left-most column of the data included in the </a:t>
            </a:r>
            <a:r>
              <a:rPr lang="en-US" b="1" i="1"/>
              <a:t>table array </a:t>
            </a:r>
            <a:r>
              <a:rPr lang="en-US"/>
              <a:t>for the </a:t>
            </a:r>
            <a:r>
              <a:rPr lang="en-US" b="1" i="1"/>
              <a:t>lookup value</a:t>
            </a:r>
            <a:r>
              <a:rPr lang="en-US"/>
              <a:t>, and when it finds a matching value, it will find that row's corresponding column index number and extract that value.</a:t>
            </a:r>
          </a:p>
          <a:p>
            <a:pPr lvl="1"/>
            <a:r>
              <a:rPr lang="en-US" err="1"/>
              <a:t>Lookup_value</a:t>
            </a:r>
            <a:r>
              <a:rPr lang="en-US"/>
              <a:t>: the value of the left-most column for the row you want to extract</a:t>
            </a:r>
          </a:p>
          <a:p>
            <a:pPr lvl="1"/>
            <a:r>
              <a:rPr lang="en-US" err="1">
                <a:solidFill>
                  <a:srgbClr val="404040"/>
                </a:solidFill>
              </a:rPr>
              <a:t>Table_array</a:t>
            </a:r>
            <a:r>
              <a:rPr lang="en-US">
                <a:solidFill>
                  <a:srgbClr val="404040"/>
                </a:solidFill>
              </a:rPr>
              <a:t>: the entire range of the table you want to include</a:t>
            </a:r>
          </a:p>
          <a:p>
            <a:pPr lvl="1"/>
            <a:r>
              <a:rPr lang="en-US" err="1">
                <a:solidFill>
                  <a:srgbClr val="404040"/>
                </a:solidFill>
              </a:rPr>
              <a:t>Col_index_num</a:t>
            </a:r>
            <a:r>
              <a:rPr lang="en-US">
                <a:solidFill>
                  <a:srgbClr val="404040"/>
                </a:solidFill>
              </a:rPr>
              <a:t>: the number of the column you want to replicate</a:t>
            </a:r>
          </a:p>
          <a:p>
            <a:pPr lvl="1"/>
            <a:r>
              <a:rPr lang="en-US" err="1">
                <a:solidFill>
                  <a:srgbClr val="404040"/>
                </a:solidFill>
              </a:rPr>
              <a:t>Range_lookup</a:t>
            </a:r>
            <a:r>
              <a:rPr lang="en-US">
                <a:solidFill>
                  <a:srgbClr val="404040"/>
                </a:solidFill>
              </a:rPr>
              <a:t>: a true/false value telling Excel whether to look for only an exact match of the lookup value (false) or whether to find the closest match (true)</a:t>
            </a:r>
          </a:p>
        </p:txBody>
      </p:sp>
    </p:spTree>
    <p:extLst>
      <p:ext uri="{BB962C8B-B14F-4D97-AF65-F5344CB8AC3E}">
        <p14:creationId xmlns:p14="http://schemas.microsoft.com/office/powerpoint/2010/main" val="21967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/>
          <p:cNvSpPr/>
          <p:nvPr/>
        </p:nvSpPr>
        <p:spPr>
          <a:xfrm>
            <a:off x="93663" y="2038350"/>
            <a:ext cx="6077681" cy="254793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26574"/>
              </p:ext>
            </p:extLst>
          </p:nvPr>
        </p:nvGraphicFramePr>
        <p:xfrm>
          <a:off x="514350" y="2066925"/>
          <a:ext cx="5447212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803">
                  <a:extLst>
                    <a:ext uri="{9D8B030D-6E8A-4147-A177-3AD203B41FA5}">
                      <a16:colId xmlns:a16="http://schemas.microsoft.com/office/drawing/2014/main" val="4268236996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36848541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1499493069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2523203578"/>
                    </a:ext>
                  </a:extLst>
                </a:gridCol>
              </a:tblGrid>
              <a:tr h="30347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52224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325204"/>
              </p:ext>
            </p:extLst>
          </p:nvPr>
        </p:nvGraphicFramePr>
        <p:xfrm>
          <a:off x="171450" y="2400300"/>
          <a:ext cx="617450" cy="186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450">
                  <a:extLst>
                    <a:ext uri="{9D8B030D-6E8A-4147-A177-3AD203B41FA5}">
                      <a16:colId xmlns:a16="http://schemas.microsoft.com/office/drawing/2014/main" val="3375222780"/>
                    </a:ext>
                  </a:extLst>
                </a:gridCol>
              </a:tblGrid>
              <a:tr h="3654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31755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154777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29848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020495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04526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VLOOKUP Explanation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8169693"/>
              </p:ext>
            </p:extLst>
          </p:nvPr>
        </p:nvGraphicFramePr>
        <p:xfrm>
          <a:off x="546339" y="2401018"/>
          <a:ext cx="5491324" cy="185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31">
                  <a:extLst>
                    <a:ext uri="{9D8B030D-6E8A-4147-A177-3AD203B41FA5}">
                      <a16:colId xmlns:a16="http://schemas.microsoft.com/office/drawing/2014/main" val="2479607334"/>
                    </a:ext>
                  </a:extLst>
                </a:gridCol>
                <a:gridCol w="1372831">
                  <a:extLst>
                    <a:ext uri="{9D8B030D-6E8A-4147-A177-3AD203B41FA5}">
                      <a16:colId xmlns:a16="http://schemas.microsoft.com/office/drawing/2014/main" val="1554889911"/>
                    </a:ext>
                  </a:extLst>
                </a:gridCol>
                <a:gridCol w="1372831">
                  <a:extLst>
                    <a:ext uri="{9D8B030D-6E8A-4147-A177-3AD203B41FA5}">
                      <a16:colId xmlns:a16="http://schemas.microsoft.com/office/drawing/2014/main" val="3910716728"/>
                    </a:ext>
                  </a:extLst>
                </a:gridCol>
                <a:gridCol w="1372831">
                  <a:extLst>
                    <a:ext uri="{9D8B030D-6E8A-4147-A177-3AD203B41FA5}">
                      <a16:colId xmlns:a16="http://schemas.microsoft.com/office/drawing/2014/main" val="2630064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Age (</a:t>
                      </a:r>
                      <a:r>
                        <a:rPr lang="en-US" err="1"/>
                        <a:t>yrs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Height (in)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1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47969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Katie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791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/>
                        <a:t>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6839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r>
                        <a:rPr lang="en-US"/>
                        <a:t>Zack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809498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8238" y="1846263"/>
            <a:ext cx="4937125" cy="453129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err="1">
                <a:solidFill>
                  <a:srgbClr val="FF0000"/>
                </a:solidFill>
              </a:rPr>
              <a:t>Lookup_value</a:t>
            </a:r>
            <a:r>
              <a:rPr lang="en-US"/>
              <a:t>: the name in column A you want to find information about</a:t>
            </a:r>
          </a:p>
          <a:p>
            <a:r>
              <a:rPr lang="en-US" err="1">
                <a:solidFill>
                  <a:srgbClr val="0070C0"/>
                </a:solidFill>
              </a:rPr>
              <a:t>Table_array</a:t>
            </a:r>
            <a:r>
              <a:rPr lang="en-US"/>
              <a:t>: the entire table under consideration</a:t>
            </a:r>
          </a:p>
          <a:p>
            <a:r>
              <a:rPr lang="en-US" err="1">
                <a:solidFill>
                  <a:srgbClr val="00B050"/>
                </a:solidFill>
              </a:rPr>
              <a:t>Col_index_num</a:t>
            </a:r>
            <a:r>
              <a:rPr lang="en-US"/>
              <a:t>: the number of the column you want to retrieve</a:t>
            </a:r>
          </a:p>
          <a:p>
            <a:pPr lvl="1"/>
            <a:r>
              <a:rPr lang="en-US"/>
              <a:t>This means counting the columns, not using the letters and numbers on the Excel sheet</a:t>
            </a:r>
          </a:p>
          <a:p>
            <a:r>
              <a:rPr lang="en-US" sz="1800" err="1">
                <a:solidFill>
                  <a:srgbClr val="7030A0"/>
                </a:solidFill>
              </a:rPr>
              <a:t>Range_lookup</a:t>
            </a:r>
            <a:r>
              <a:rPr lang="en-US" sz="1800"/>
              <a:t>: whether to find only an exact match</a:t>
            </a:r>
          </a:p>
          <a:p>
            <a:pPr lvl="1"/>
            <a:r>
              <a:rPr lang="en-US" sz="1600"/>
              <a:t>False = only use an exact match</a:t>
            </a:r>
          </a:p>
          <a:p>
            <a:pPr lvl="1"/>
            <a:r>
              <a:rPr lang="en-US" sz="1600"/>
              <a:t>True = find the closest match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65" y="4857750"/>
            <a:ext cx="5022815" cy="461665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en-US" sz="2400">
                <a:latin typeface="Calibri"/>
              </a:rPr>
              <a:t>=VLOOKUP("</a:t>
            </a:r>
            <a:r>
              <a:rPr lang="en-US" sz="2400">
                <a:solidFill>
                  <a:srgbClr val="FF0000"/>
                </a:solidFill>
                <a:latin typeface="Calibri"/>
              </a:rPr>
              <a:t>Katie</a:t>
            </a:r>
            <a:r>
              <a:rPr lang="en-US" sz="2400">
                <a:latin typeface="Calibri"/>
              </a:rPr>
              <a:t>",</a:t>
            </a:r>
            <a:r>
              <a:rPr lang="en-US" sz="2400">
                <a:solidFill>
                  <a:srgbClr val="1CADE4"/>
                </a:solidFill>
                <a:latin typeface="Calibri"/>
              </a:rPr>
              <a:t>A1:D5</a:t>
            </a:r>
            <a:r>
              <a:rPr lang="en-US" sz="2400">
                <a:latin typeface="Calibri"/>
              </a:rPr>
              <a:t>,</a:t>
            </a:r>
            <a:r>
              <a:rPr lang="en-US" sz="2400">
                <a:solidFill>
                  <a:srgbClr val="00B050"/>
                </a:solidFill>
                <a:latin typeface="Calibri"/>
              </a:rPr>
              <a:t>4</a:t>
            </a:r>
            <a:r>
              <a:rPr lang="en-US" sz="2400">
                <a:latin typeface="Calibri"/>
              </a:rPr>
              <a:t>,</a:t>
            </a:r>
            <a:r>
              <a:rPr lang="en-US" sz="2400">
                <a:solidFill>
                  <a:srgbClr val="7030A0"/>
                </a:solidFill>
                <a:latin typeface="Calibri"/>
              </a:rPr>
              <a:t>FALSE</a:t>
            </a:r>
            <a:r>
              <a:rPr lang="en-US" sz="2400">
                <a:latin typeface="Calibri"/>
              </a:rPr>
              <a:t>)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476250" y="3149600"/>
            <a:ext cx="1407702" cy="37486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4678363" y="2138094"/>
            <a:ext cx="1176337" cy="220931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19175" y="5318125"/>
            <a:ext cx="4344773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>
                <a:latin typeface="Calibri"/>
              </a:rPr>
              <a:t>This formula retrieves the value in cell D3</a:t>
            </a:r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175" y="5724525"/>
            <a:ext cx="4344773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Value = 56</a:t>
            </a:r>
          </a:p>
        </p:txBody>
      </p:sp>
    </p:spTree>
    <p:extLst>
      <p:ext uri="{BB962C8B-B14F-4D97-AF65-F5344CB8AC3E}">
        <p14:creationId xmlns:p14="http://schemas.microsoft.com/office/powerpoint/2010/main" val="42042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7" grpId="0" animBg="1"/>
      <p:bldP spid="18" grpId="0" animBg="1"/>
      <p:bldP spid="1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Data in Your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“The goal is to turn data into information, and information into insight.” – Carly Fiorina, former executive, president, and chair of Hewlett-Packard Co</a:t>
            </a:r>
          </a:p>
          <a:p>
            <a:endParaRPr lang="en-US"/>
          </a:p>
          <a:p>
            <a:r>
              <a:rPr lang="en-US"/>
              <a:t>“Every second of every day, our senses bring in way too much data than we can possibly process in our brains.”- Peter </a:t>
            </a:r>
            <a:r>
              <a:rPr lang="en-US" err="1"/>
              <a:t>Diamandis</a:t>
            </a:r>
            <a:r>
              <a:rPr lang="en-US"/>
              <a:t>, Founder of the X-Prize</a:t>
            </a:r>
          </a:p>
          <a:p>
            <a:endParaRPr lang="en-US"/>
          </a:p>
          <a:p>
            <a:r>
              <a:rPr lang="en-US"/>
              <a:t>“It is a capital mistake to theorize before one has data. Insensibly one begins to twist facts to suit theories, instead of theories to suit facts.” ― Arthur Conan Doyle, Sherlock Holmes </a:t>
            </a:r>
          </a:p>
        </p:txBody>
      </p:sp>
    </p:spTree>
    <p:extLst>
      <p:ext uri="{BB962C8B-B14F-4D97-AF65-F5344CB8AC3E}">
        <p14:creationId xmlns:p14="http://schemas.microsoft.com/office/powerpoint/2010/main" val="22716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5: VLOOKUP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047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PivotTables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/>
              <a:t>PivotTables are a way to work with all the data in an Excel table as a whole so you can find the most informative ways of interpreting it.</a:t>
            </a:r>
          </a:p>
          <a:p>
            <a:r>
              <a:rPr lang="en-US">
                <a:solidFill>
                  <a:srgbClr val="404040"/>
                </a:solidFill>
                <a:latin typeface="Calibri"/>
              </a:rPr>
              <a:t>They are a separate table that will automatically perform many of the most common functions on your data without needing to write the individual formulas.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A formula is a way to find a single piece of information about the dataset.</a:t>
            </a:r>
          </a:p>
          <a:p>
            <a:pPr lvl="1"/>
            <a:r>
              <a:rPr lang="en-US">
                <a:solidFill>
                  <a:srgbClr val="404040"/>
                </a:solidFill>
                <a:latin typeface="Calibri"/>
              </a:rPr>
              <a:t>A PivotTable is a way to find information about the entire dataset.</a:t>
            </a:r>
          </a:p>
          <a:p>
            <a:r>
              <a:rPr lang="en-US"/>
              <a:t>What do you need to create a PivotTable?</a:t>
            </a:r>
          </a:p>
          <a:p>
            <a:pPr lvl="1"/>
            <a:r>
              <a:rPr lang="en-US"/>
              <a:t>A table of data in Excel with defined rows and columns</a:t>
            </a:r>
          </a:p>
          <a:p>
            <a:r>
              <a:rPr lang="en-US"/>
              <a:t>You can also create a PivotChart to represent the calculations in the PivotTable.</a:t>
            </a:r>
          </a:p>
        </p:txBody>
      </p:sp>
    </p:spTree>
    <p:extLst>
      <p:ext uri="{BB962C8B-B14F-4D97-AF65-F5344CB8AC3E}">
        <p14:creationId xmlns:p14="http://schemas.microsoft.com/office/powerpoint/2010/main" val="28351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Create a PivotTable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200"/>
              <a:t>Highlight the entire table of data that you want to include in the PivotTable.</a:t>
            </a:r>
            <a:endParaRPr lang="en-US" sz="2200">
              <a:solidFill>
                <a:srgbClr val="404040"/>
              </a:solidFill>
              <a:latin typeface="Calibri"/>
            </a:endParaRPr>
          </a:p>
          <a:p>
            <a:r>
              <a:rPr lang="en-US" sz="2200"/>
              <a:t>Using the Quick Access Toolbar…</a:t>
            </a:r>
            <a:r>
              <a:rPr lang="en-US">
                <a:solidFill>
                  <a:srgbClr val="000000"/>
                </a:solidFill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 sz="2000">
                <a:solidFill>
                  <a:srgbClr val="404040"/>
                </a:solidFill>
              </a:rPr>
              <a:t>Open the Insert menu</a:t>
            </a:r>
            <a:endParaRPr lang="en-US" sz="2000">
              <a:solidFill>
                <a:srgbClr val="000000"/>
              </a:solidFill>
            </a:endParaRPr>
          </a:p>
          <a:p>
            <a:pPr lvl="1"/>
            <a:r>
              <a:rPr lang="en-US" sz="2000">
                <a:solidFill>
                  <a:schemeClr val="tx1"/>
                </a:solidFill>
              </a:rPr>
              <a:t>Click the PivotTable button to open the Create PivotTable wizard</a:t>
            </a:r>
          </a:p>
          <a:p>
            <a:r>
              <a:rPr lang="en-US" sz="2200">
                <a:solidFill>
                  <a:schemeClr val="tx1"/>
                </a:solidFill>
              </a:rPr>
              <a:t>How to use the Create PivotTable Wizard...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The "select a table or range" textbox should indicate the cell range you highlighted.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Select "new worksheet" to create a new sheet where only your PivotTable will be.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Click OK.</a:t>
            </a:r>
          </a:p>
          <a:p>
            <a:r>
              <a:rPr lang="en-US" sz="2200">
                <a:solidFill>
                  <a:schemeClr val="tx1"/>
                </a:solidFill>
              </a:rPr>
              <a:t>Your PivotTable will be created without any data fields in it.</a:t>
            </a:r>
          </a:p>
          <a:p>
            <a:pPr lvl="1"/>
            <a:r>
              <a:rPr lang="en-US" sz="2000">
                <a:solidFill>
                  <a:schemeClr val="tx1"/>
                </a:solidFill>
              </a:rPr>
              <a:t>Use the PivotTable Fields menu to move data into your PivotTable.</a:t>
            </a:r>
          </a:p>
        </p:txBody>
      </p:sp>
    </p:spTree>
    <p:extLst>
      <p:ext uri="{BB962C8B-B14F-4D97-AF65-F5344CB8AC3E}">
        <p14:creationId xmlns:p14="http://schemas.microsoft.com/office/powerpoint/2010/main" val="27121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6: PivotTables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>
              <a:solidFill>
                <a:srgbClr val="40404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6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Tableau Public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Introduction</a:t>
            </a:r>
          </a:p>
        </p:txBody>
      </p:sp>
    </p:spTree>
    <p:extLst>
      <p:ext uri="{BB962C8B-B14F-4D97-AF65-F5344CB8AC3E}">
        <p14:creationId xmlns:p14="http://schemas.microsoft.com/office/powerpoint/2010/main" val="14989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Case for Tableau Public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Free for use</a:t>
            </a:r>
          </a:p>
          <a:p>
            <a:r>
              <a:rPr lang="en-US"/>
              <a:t>Can handle spreadsheets, comma-separated files, Google sheets</a:t>
            </a:r>
          </a:p>
          <a:p>
            <a:r>
              <a:rPr lang="en-US"/>
              <a:t>Does basic geocoding</a:t>
            </a:r>
          </a:p>
          <a:p>
            <a:r>
              <a:rPr lang="en-US"/>
              <a:t>Easy to get started</a:t>
            </a:r>
          </a:p>
          <a:p>
            <a:r>
              <a:rPr lang="en-US"/>
              <a:t>Your work is web-accessible for all</a:t>
            </a:r>
          </a:p>
          <a:p>
            <a:r>
              <a:rPr lang="en-US"/>
              <a:t>Can create visualizations that can be used by many people</a:t>
            </a:r>
          </a:p>
          <a:p>
            <a:r>
              <a:rPr lang="en-US"/>
              <a:t>Many training options </a:t>
            </a:r>
          </a:p>
          <a:p>
            <a:r>
              <a:rPr lang="en-US"/>
              <a:t>Vibrant Community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Caveats about Tableau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Anyone can see your data</a:t>
            </a:r>
          </a:p>
          <a:p>
            <a:r>
              <a:rPr lang="en-US"/>
              <a:t>You need a paid license to link directly into a database or save locally</a:t>
            </a:r>
          </a:p>
          <a:p>
            <a:r>
              <a:rPr lang="en-US"/>
              <a:t>Can be overwhelming</a:t>
            </a:r>
          </a:p>
          <a:p>
            <a:r>
              <a:rPr lang="en-US"/>
              <a:t>Doesn’t print well</a:t>
            </a:r>
          </a:p>
          <a:p>
            <a:r>
              <a:rPr lang="en-US"/>
              <a:t>It takes some training and time to get proficient</a:t>
            </a:r>
          </a:p>
          <a:p>
            <a:r>
              <a:rPr lang="en-US"/>
              <a:t>Programming knowledge is helpful for some advanced functions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65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get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Setup a Tableau Public Account</a:t>
            </a:r>
          </a:p>
          <a:p>
            <a:endParaRPr lang="en-US"/>
          </a:p>
          <a:p>
            <a:r>
              <a:rPr lang="en-US"/>
              <a:t>Connect to Data</a:t>
            </a:r>
          </a:p>
        </p:txBody>
      </p:sp>
    </p:spTree>
    <p:extLst>
      <p:ext uri="{BB962C8B-B14F-4D97-AF65-F5344CB8AC3E}">
        <p14:creationId xmlns:p14="http://schemas.microsoft.com/office/powerpoint/2010/main" val="3527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Tableau Exercises 1 -3</a:t>
            </a:r>
            <a:br>
              <a:rPr lang="en-US"/>
            </a:br>
            <a:r>
              <a:rPr lang="en-US"/>
              <a:t>Longitudinal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Focus on data over time</a:t>
            </a:r>
          </a:p>
          <a:p>
            <a:r>
              <a:rPr lang="en-US"/>
              <a:t>Learn how to build a basic </a:t>
            </a:r>
            <a:r>
              <a:rPr lang="en-US" err="1"/>
              <a:t>viz</a:t>
            </a:r>
            <a:endParaRPr lang="en-US"/>
          </a:p>
          <a:p>
            <a:r>
              <a:rPr lang="en-US"/>
              <a:t>Add color and filters to differentiate participants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Tableau Exercises 4-5</a:t>
            </a:r>
            <a:br>
              <a:rPr lang="en-US"/>
            </a:br>
            <a:r>
              <a:rPr lang="en-US"/>
              <a:t>Spatial Data and Challenge 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Tableau to create maps of data</a:t>
            </a:r>
          </a:p>
          <a:p>
            <a:r>
              <a:rPr lang="en-US"/>
              <a:t>Use color to highlight data</a:t>
            </a:r>
          </a:p>
          <a:p>
            <a:endParaRPr lang="en-US"/>
          </a:p>
          <a:p>
            <a:r>
              <a:rPr lang="en-US"/>
              <a:t>Use Tableau to answer questions about data </a:t>
            </a:r>
          </a:p>
        </p:txBody>
      </p:sp>
    </p:spTree>
    <p:extLst>
      <p:ext uri="{BB962C8B-B14F-4D97-AF65-F5344CB8AC3E}">
        <p14:creationId xmlns:p14="http://schemas.microsoft.com/office/powerpoint/2010/main" val="1928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Visualizations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Why do we use data visualizations?</a:t>
            </a:r>
          </a:p>
          <a:p>
            <a:r>
              <a:rPr lang="en-US" dirty="0"/>
              <a:t>What makes a good data visualization?</a:t>
            </a:r>
          </a:p>
          <a:p>
            <a:pPr lvl="1"/>
            <a:r>
              <a:rPr lang="en-US" dirty="0"/>
              <a:t>Clarity</a:t>
            </a:r>
          </a:p>
          <a:p>
            <a:pPr lvl="1"/>
            <a:r>
              <a:rPr lang="en-US" dirty="0"/>
              <a:t>Simplicity</a:t>
            </a:r>
          </a:p>
          <a:p>
            <a:pPr lvl="1"/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Good data</a:t>
            </a:r>
          </a:p>
        </p:txBody>
      </p:sp>
    </p:spTree>
    <p:extLst>
      <p:ext uri="{BB962C8B-B14F-4D97-AF65-F5344CB8AC3E}">
        <p14:creationId xmlns:p14="http://schemas.microsoft.com/office/powerpoint/2010/main" val="38694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we inspired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 you want to do with your data?</a:t>
            </a:r>
          </a:p>
        </p:txBody>
      </p:sp>
    </p:spTree>
    <p:extLst>
      <p:ext uri="{BB962C8B-B14F-4D97-AF65-F5344CB8AC3E}">
        <p14:creationId xmlns:p14="http://schemas.microsoft.com/office/powerpoint/2010/main" val="3736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Tools for working with data</a:t>
            </a:r>
          </a:p>
          <a:p>
            <a:pPr lvl="1"/>
            <a:r>
              <a:rPr lang="en-US"/>
              <a:t>Tableau Public: </a:t>
            </a:r>
            <a:r>
              <a:rPr lang="en-US">
                <a:hlinkClick r:id="rId3"/>
              </a:rPr>
              <a:t>https://public.tableau.com/s/</a:t>
            </a:r>
            <a:r>
              <a:rPr lang="en-US"/>
              <a:t> </a:t>
            </a:r>
          </a:p>
          <a:p>
            <a:pPr lvl="1"/>
            <a:r>
              <a:rPr lang="en-US" err="1"/>
              <a:t>Vizable</a:t>
            </a:r>
            <a:r>
              <a:rPr lang="en-US"/>
              <a:t>: </a:t>
            </a:r>
            <a:r>
              <a:rPr lang="en-US">
                <a:hlinkClick r:id="rId4"/>
              </a:rPr>
              <a:t>https://vizable.tableau.com/</a:t>
            </a:r>
            <a:r>
              <a:rPr lang="en-US"/>
              <a:t> </a:t>
            </a:r>
          </a:p>
          <a:p>
            <a:r>
              <a:rPr lang="en-US"/>
              <a:t>Learning more about how to work with data</a:t>
            </a:r>
          </a:p>
          <a:p>
            <a:pPr lvl="1"/>
            <a:r>
              <a:rPr lang="en-US"/>
              <a:t>Tableau Training and Tutorials: </a:t>
            </a:r>
            <a:r>
              <a:rPr lang="en-US">
                <a:hlinkClick r:id="rId5"/>
              </a:rPr>
              <a:t>https://www.tableau.com/learn/training</a:t>
            </a:r>
            <a:r>
              <a:rPr lang="en-US"/>
              <a:t> </a:t>
            </a:r>
          </a:p>
          <a:p>
            <a:pPr lvl="1"/>
            <a:r>
              <a:rPr lang="en-US"/>
              <a:t>Lynda.com</a:t>
            </a:r>
          </a:p>
          <a:p>
            <a:r>
              <a:rPr lang="en-US"/>
              <a:t>Finding data sets</a:t>
            </a:r>
          </a:p>
          <a:p>
            <a:pPr lvl="1"/>
            <a:r>
              <a:rPr lang="en-US"/>
              <a:t>US Census data: </a:t>
            </a:r>
            <a:r>
              <a:rPr lang="en-US">
                <a:hlinkClick r:id="rId6"/>
              </a:rPr>
              <a:t>https://www.census.gov/data.html</a:t>
            </a:r>
            <a:r>
              <a:rPr lang="en-US"/>
              <a:t> </a:t>
            </a:r>
          </a:p>
          <a:p>
            <a:pPr lvl="1"/>
            <a:r>
              <a:rPr lang="en-US"/>
              <a:t>Pew Research Center: </a:t>
            </a:r>
            <a:r>
              <a:rPr lang="en-US">
                <a:hlinkClick r:id="rId7"/>
              </a:rPr>
              <a:t>http://www.pewinternet.org/datasets/</a:t>
            </a:r>
            <a:r>
              <a:rPr lang="en-US"/>
              <a:t> </a:t>
            </a:r>
          </a:p>
          <a:p>
            <a:pPr lvl="1"/>
            <a:r>
              <a:rPr lang="en-US"/>
              <a:t>UNC </a:t>
            </a:r>
            <a:r>
              <a:rPr lang="en-US" err="1"/>
              <a:t>Sheps</a:t>
            </a:r>
            <a:r>
              <a:rPr lang="en-US"/>
              <a:t> Center for Health Services Research: </a:t>
            </a:r>
            <a:r>
              <a:rPr lang="en-US">
                <a:hlinkClick r:id="rId8"/>
              </a:rPr>
              <a:t>http://www.shepscenter.unc.edu/data/</a:t>
            </a:r>
            <a:r>
              <a:rPr lang="en-US"/>
              <a:t> </a:t>
            </a:r>
          </a:p>
          <a:p>
            <a:pPr lvl="1"/>
            <a:r>
              <a:rPr lang="en-US"/>
              <a:t>Log In to NC: </a:t>
            </a:r>
            <a:r>
              <a:rPr lang="en-US">
                <a:hlinkClick r:id="rId9"/>
              </a:rPr>
              <a:t>https://www.osbm.nc.gov/facts-figures/linc/</a:t>
            </a:r>
            <a:r>
              <a:rPr lang="en-US"/>
              <a:t> </a:t>
            </a:r>
          </a:p>
          <a:p>
            <a:pPr lvl="1"/>
            <a:r>
              <a:rPr lang="en-US"/>
              <a:t>NC </a:t>
            </a:r>
            <a:r>
              <a:rPr lang="en-US" err="1"/>
              <a:t>OneMap</a:t>
            </a:r>
            <a:r>
              <a:rPr lang="en-US"/>
              <a:t>: </a:t>
            </a:r>
            <a:r>
              <a:rPr lang="en-US">
                <a:hlinkClick r:id="rId10"/>
              </a:rPr>
              <a:t>http://www.nconemap.net/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23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Visualizations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 charts</a:t>
            </a:r>
          </a:p>
          <a:p>
            <a:r>
              <a:rPr lang="en-US" dirty="0"/>
              <a:t>Column charts</a:t>
            </a:r>
          </a:p>
          <a:p>
            <a:r>
              <a:rPr lang="en-US" dirty="0"/>
              <a:t>Line graphs</a:t>
            </a:r>
          </a:p>
          <a:p>
            <a:r>
              <a:rPr lang="en-US" dirty="0"/>
              <a:t>Pie charts</a:t>
            </a:r>
          </a:p>
          <a:p>
            <a:r>
              <a:rPr lang="en-US" dirty="0" smtClean="0"/>
              <a:t>Maps</a:t>
            </a:r>
          </a:p>
        </p:txBody>
      </p:sp>
    </p:spTree>
    <p:extLst>
      <p:ext uri="{BB962C8B-B14F-4D97-AF65-F5344CB8AC3E}">
        <p14:creationId xmlns:p14="http://schemas.microsoft.com/office/powerpoint/2010/main" val="41805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 Chart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 b="2513"/>
          <a:stretch/>
        </p:blipFill>
        <p:spPr>
          <a:xfrm>
            <a:off x="1283636" y="1828800"/>
            <a:ext cx="3637279" cy="4449104"/>
          </a:xfr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97279" y="6334780"/>
            <a:ext cx="10741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Pew Research Center. (February 16, 2016). </a:t>
            </a:r>
            <a:r>
              <a:rPr lang="en-US" sz="1400" i="1"/>
              <a:t>Most Older Adults Want to Age in Place.</a:t>
            </a:r>
            <a:r>
              <a:rPr lang="en-US" sz="1400"/>
              <a:t> Retrieved from http://www.pewsocialtrends.org/2016/02/18/smaller-share-of-women-ages-65-and-older-are-living-alone/st_2016-02-18_older-adult_0-02/</a:t>
            </a:r>
          </a:p>
        </p:txBody>
      </p:sp>
    </p:spTree>
    <p:extLst>
      <p:ext uri="{BB962C8B-B14F-4D97-AF65-F5344CB8AC3E}">
        <p14:creationId xmlns:p14="http://schemas.microsoft.com/office/powerpoint/2010/main" val="375859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Graph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" y="6334780"/>
            <a:ext cx="699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Pew Research Center. (May 3, 2017). </a:t>
            </a:r>
            <a:r>
              <a:rPr lang="en-US" sz="1400" i="1"/>
              <a:t>Public Trust in Government: 1958-2017.</a:t>
            </a:r>
            <a:r>
              <a:rPr lang="en-US" sz="1400"/>
              <a:t> Retrieved from http://www.people-press.org/2017/05/03/public-trust-in-government-1958-2017/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"/>
          <a:stretch/>
        </p:blipFill>
        <p:spPr>
          <a:xfrm>
            <a:off x="1301817" y="1812634"/>
            <a:ext cx="5687396" cy="444687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2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3608</Words>
  <Application>Microsoft Office PowerPoint</Application>
  <PresentationFormat>Widescreen</PresentationFormat>
  <Paragraphs>778</Paragraphs>
  <Slides>61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Calibri Light</vt:lpstr>
      <vt:lpstr>Retrospect</vt:lpstr>
      <vt:lpstr>Looking for a Needle in a Haystack</vt:lpstr>
      <vt:lpstr>Introductions</vt:lpstr>
      <vt:lpstr>Resources for today</vt:lpstr>
      <vt:lpstr>Getting Information from Data</vt:lpstr>
      <vt:lpstr>Finding the Data in Your Life</vt:lpstr>
      <vt:lpstr>Data Visualizations</vt:lpstr>
      <vt:lpstr>Types of Visualizations</vt:lpstr>
      <vt:lpstr>Bar Chart</vt:lpstr>
      <vt:lpstr>Line Graph</vt:lpstr>
      <vt:lpstr>Pie Chart</vt:lpstr>
      <vt:lpstr>Map</vt:lpstr>
      <vt:lpstr>What Makes a Bad Visualization</vt:lpstr>
      <vt:lpstr>Bad Visualization Examples</vt:lpstr>
      <vt:lpstr>Bad Visualization Examples</vt:lpstr>
      <vt:lpstr>Pie Charts – Friend or Foe?</vt:lpstr>
      <vt:lpstr>Exercise 1: How to Choose a Visualization</vt:lpstr>
      <vt:lpstr>Exercise 1a: Identify the best type of visualization for the data</vt:lpstr>
      <vt:lpstr>Exercise 1a: Identify the best type of visualization for the data</vt:lpstr>
      <vt:lpstr>Exercise 1b: Identify the best type of visualization for the data</vt:lpstr>
      <vt:lpstr>Exercise 1b: Identify the best type of visualization for the data</vt:lpstr>
      <vt:lpstr>Exercise 1c: Identify the best type of visualization for the data</vt:lpstr>
      <vt:lpstr>Exercise 1c: Identify the best type of visualization for the data</vt:lpstr>
      <vt:lpstr>Exercise 1d: Identify the best type of visualization for the data</vt:lpstr>
      <vt:lpstr>Exercise 1d: Identify the best type of visualization for the data</vt:lpstr>
      <vt:lpstr>Microsoft Excel as a Data Tool</vt:lpstr>
      <vt:lpstr>Microsoft Excel and Data Visualization</vt:lpstr>
      <vt:lpstr>Useful Excel Functions</vt:lpstr>
      <vt:lpstr>SUM Function</vt:lpstr>
      <vt:lpstr>How to Use the SUM Function</vt:lpstr>
      <vt:lpstr>SUMIF Function</vt:lpstr>
      <vt:lpstr>How to Use the SUMIF Function</vt:lpstr>
      <vt:lpstr>SUM and SUMIF Explanation</vt:lpstr>
      <vt:lpstr>Exercise 2: SUM Functions</vt:lpstr>
      <vt:lpstr>COUNT Functions</vt:lpstr>
      <vt:lpstr>How to Use the COUNT Function</vt:lpstr>
      <vt:lpstr>COUNTIF Function</vt:lpstr>
      <vt:lpstr>How to Use the COUNTIF Function</vt:lpstr>
      <vt:lpstr>COUNT Explanation</vt:lpstr>
      <vt:lpstr>COUNTIF Explanation</vt:lpstr>
      <vt:lpstr>Exercise 3: COUNT Functions</vt:lpstr>
      <vt:lpstr>SUMIFS and COUNTIFS Functions</vt:lpstr>
      <vt:lpstr>How to Use the SUMIFS Function</vt:lpstr>
      <vt:lpstr>How to Use the COUNTIFS Function</vt:lpstr>
      <vt:lpstr>SUMIFS Explanation</vt:lpstr>
      <vt:lpstr>COUNTIFS Explanation</vt:lpstr>
      <vt:lpstr>Exercise 4: SUMIFS and COUNTIFS</vt:lpstr>
      <vt:lpstr>VLOOKUP Function</vt:lpstr>
      <vt:lpstr>How to Use the VLOOKUP Function</vt:lpstr>
      <vt:lpstr>VLOOKUP Explanation</vt:lpstr>
      <vt:lpstr>Exercise 5: VLOOKUP Function</vt:lpstr>
      <vt:lpstr>PivotTables</vt:lpstr>
      <vt:lpstr>How to Create a PivotTable</vt:lpstr>
      <vt:lpstr>Exercise 6: PivotTables</vt:lpstr>
      <vt:lpstr>Tableau Public</vt:lpstr>
      <vt:lpstr>The Case for Tableau Public</vt:lpstr>
      <vt:lpstr>Caveats about Tableau Public</vt:lpstr>
      <vt:lpstr>Let’s get setup</vt:lpstr>
      <vt:lpstr>Tableau Exercises 1 -3 Longitudinal Data</vt:lpstr>
      <vt:lpstr>Tableau Exercises 4-5 Spatial Data and Challenge Round</vt:lpstr>
      <vt:lpstr>Have we inspired you?</vt:lpstr>
      <vt:lpstr>Data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2017-06-08T20:33:21Z</dcterms:modified>
</cp:coreProperties>
</file>