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15.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6.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0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5"/>
    <p:sldMasterId id="2147483688" r:id="rId6"/>
    <p:sldMasterId id="2147483733" r:id="rId7"/>
    <p:sldMasterId id="2147483745" r:id="rId8"/>
    <p:sldMasterId id="2147483757" r:id="rId9"/>
    <p:sldMasterId id="2147483785" r:id="rId10"/>
    <p:sldMasterId id="2147483797" r:id="rId11"/>
    <p:sldMasterId id="2147483822" r:id="rId12"/>
    <p:sldMasterId id="2147483834" r:id="rId13"/>
    <p:sldMasterId id="2147483846" r:id="rId14"/>
    <p:sldMasterId id="2147483860" r:id="rId15"/>
    <p:sldMasterId id="2147483873" r:id="rId16"/>
    <p:sldMasterId id="2147483887" r:id="rId17"/>
    <p:sldMasterId id="2147483899" r:id="rId18"/>
  </p:sldMasterIdLst>
  <p:notesMasterIdLst>
    <p:notesMasterId r:id="rId64"/>
  </p:notesMasterIdLst>
  <p:sldIdLst>
    <p:sldId id="333" r:id="rId19"/>
    <p:sldId id="3989" r:id="rId20"/>
    <p:sldId id="1729" r:id="rId21"/>
    <p:sldId id="576" r:id="rId22"/>
    <p:sldId id="402" r:id="rId23"/>
    <p:sldId id="428" r:id="rId24"/>
    <p:sldId id="1726" r:id="rId25"/>
    <p:sldId id="377" r:id="rId26"/>
    <p:sldId id="1728" r:id="rId27"/>
    <p:sldId id="1758" r:id="rId28"/>
    <p:sldId id="1731" r:id="rId29"/>
    <p:sldId id="583" r:id="rId30"/>
    <p:sldId id="584" r:id="rId31"/>
    <p:sldId id="1732" r:id="rId32"/>
    <p:sldId id="1759" r:id="rId33"/>
    <p:sldId id="1742" r:id="rId34"/>
    <p:sldId id="414" r:id="rId35"/>
    <p:sldId id="1760" r:id="rId36"/>
    <p:sldId id="468" r:id="rId37"/>
    <p:sldId id="410" r:id="rId38"/>
    <p:sldId id="487" r:id="rId39"/>
    <p:sldId id="1761" r:id="rId40"/>
    <p:sldId id="1743" r:id="rId41"/>
    <p:sldId id="768" r:id="rId42"/>
    <p:sldId id="418" r:id="rId43"/>
    <p:sldId id="417" r:id="rId44"/>
    <p:sldId id="1762" r:id="rId45"/>
    <p:sldId id="398" r:id="rId46"/>
    <p:sldId id="1744" r:id="rId47"/>
    <p:sldId id="429" r:id="rId48"/>
    <p:sldId id="387" r:id="rId49"/>
    <p:sldId id="586" r:id="rId50"/>
    <p:sldId id="1764" r:id="rId51"/>
    <p:sldId id="1763" r:id="rId52"/>
    <p:sldId id="1737" r:id="rId53"/>
    <p:sldId id="1750" r:id="rId54"/>
    <p:sldId id="1751" r:id="rId55"/>
    <p:sldId id="1734" r:id="rId56"/>
    <p:sldId id="1756" r:id="rId57"/>
    <p:sldId id="1746" r:id="rId58"/>
    <p:sldId id="1757" r:id="rId59"/>
    <p:sldId id="1747" r:id="rId60"/>
    <p:sldId id="1755" r:id="rId61"/>
    <p:sldId id="1754" r:id="rId62"/>
    <p:sldId id="302" r:id="rId63"/>
  </p:sldIdLst>
  <p:sldSz cx="9144000" cy="6858000" type="screen4x3"/>
  <p:notesSz cx="6934200" cy="92202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p15:clr>
            <a:srgbClr val="A4A3A4"/>
          </p15:clr>
        </p15:guide>
        <p15:guide id="2" pos="3600">
          <p15:clr>
            <a:srgbClr val="A4A3A4"/>
          </p15:clr>
        </p15:guide>
        <p15:guide id="3" orient="horz" pos="2160">
          <p15:clr>
            <a:srgbClr val="A4A3A4"/>
          </p15:clr>
        </p15:guide>
        <p15:guide id="4" pos="336" userDrawn="1">
          <p15:clr>
            <a:srgbClr val="A4A3A4"/>
          </p15:clr>
        </p15:guide>
        <p15:guide id="5" orient="horz" pos="1848" userDrawn="1">
          <p15:clr>
            <a:srgbClr val="A4A3A4"/>
          </p15:clr>
        </p15:guide>
        <p15:guide id="6" orient="horz" pos="576" userDrawn="1">
          <p15:clr>
            <a:srgbClr val="A4A3A4"/>
          </p15:clr>
        </p15:guide>
        <p15:guide id="7" pos="72" userDrawn="1">
          <p15:clr>
            <a:srgbClr val="A4A3A4"/>
          </p15:clr>
        </p15:guide>
        <p15:guide id="8" orient="horz" pos="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dy Lipson" initials="ML" lastIdx="96" clrIdx="0"/>
  <p:cmAuthor id="1" name="Anthony Fiori" initials="AF" lastIdx="31" clrIdx="1"/>
  <p:cmAuthor id="2" name="Connor Bell" initials="CB" lastIdx="4" clrIdx="2"/>
  <p:cmAuthor id="3" name="Lerche, Julia K" initials="LJK" lastIdx="34" clrIdx="3"/>
  <p:cmAuthor id="4" name="Goda, Deborah A" initials="GDA" lastIdx="17" clrIdx="4"/>
  <p:cmAuthor id="5" name="Morgan Craven" initials="MC" lastIdx="49" clrIdx="5"/>
  <p:cmAuthor id="6" name="Anne Karl" initials="AK" lastIdx="1" clrIdx="6"/>
  <p:cmAuthor id="7" name="Dori Glanz Reyneri" initials="DR" lastIdx="43" clrIdx="7"/>
  <p:cmAuthor id="8" name="Sharon Woda" initials="SW" lastIdx="1" clrIdx="8"/>
  <p:cmAuthor id="9" name="Mandy Ferguson" initials="MF" lastIdx="4" clrIdx="9"/>
  <p:cmAuthor id="10" name="Holliday, Jean W" initials="HJW" lastIdx="6" clrIdx="10">
    <p:extLst>
      <p:ext uri="{19B8F6BF-5375-455C-9EA6-DF929625EA0E}">
        <p15:presenceInfo xmlns:p15="http://schemas.microsoft.com/office/powerpoint/2012/main" userId="S::Jean.Holliday@dhhs.nc.gov::112a7dc4-0225-4b40-bc94-48116bb123a1" providerId="AD"/>
      </p:ext>
    </p:extLst>
  </p:cmAuthor>
  <p:cmAuthor id="11" name="Gregosky, Sarah A" initials="GSA" lastIdx="10" clrIdx="11">
    <p:extLst>
      <p:ext uri="{19B8F6BF-5375-455C-9EA6-DF929625EA0E}">
        <p15:presenceInfo xmlns:p15="http://schemas.microsoft.com/office/powerpoint/2012/main" userId="S::Sarah.Gregosky@dhhs.nc.gov::f6d4c92e-ae14-47fa-b358-240be48f0414" providerId="AD"/>
      </p:ext>
    </p:extLst>
  </p:cmAuthor>
  <p:cmAuthor id="12" name="Christopher" initials="C" lastIdx="3" clrIdx="12">
    <p:extLst>
      <p:ext uri="{19B8F6BF-5375-455C-9EA6-DF929625EA0E}">
        <p15:presenceInfo xmlns:p15="http://schemas.microsoft.com/office/powerpoint/2012/main" userId="9082dfab7bd5665f" providerId="Windows Live"/>
      </p:ext>
    </p:extLst>
  </p:cmAuthor>
  <p:cmAuthor id="13" name="Jessica" initials="J" lastIdx="27" clrIdx="13">
    <p:extLst>
      <p:ext uri="{19B8F6BF-5375-455C-9EA6-DF929625EA0E}">
        <p15:presenceInfo xmlns:p15="http://schemas.microsoft.com/office/powerpoint/2012/main" userId="Jessica" providerId="None"/>
      </p:ext>
    </p:extLst>
  </p:cmAuthor>
  <p:cmAuthor id="14" name="Knick, Kelsi A" initials="KA" lastIdx="26" clrIdx="14">
    <p:extLst>
      <p:ext uri="{19B8F6BF-5375-455C-9EA6-DF929625EA0E}">
        <p15:presenceInfo xmlns:p15="http://schemas.microsoft.com/office/powerpoint/2012/main" userId="S::kelsi.knick@dhhs.nc.gov::1c365736-7ca0-41c8-af8c-2b24eaf1ed1b" providerId="AD"/>
      </p:ext>
    </p:extLst>
  </p:cmAuthor>
  <p:cmAuthor id="15" name="Crosbie, Kelly M" initials="CM" lastIdx="6" clrIdx="15">
    <p:extLst>
      <p:ext uri="{19B8F6BF-5375-455C-9EA6-DF929625EA0E}">
        <p15:presenceInfo xmlns:p15="http://schemas.microsoft.com/office/powerpoint/2012/main" userId="S::kelly.crosbie@dhhs.nc.gov::2bd84adc-f031-4e18-9c12-8d5d4075eccd" providerId="AD"/>
      </p:ext>
    </p:extLst>
  </p:cmAuthor>
  <p:cmAuthor id="16" name="Newsome, Hope J" initials="NJ" lastIdx="1" clrIdx="16">
    <p:extLst>
      <p:ext uri="{19B8F6BF-5375-455C-9EA6-DF929625EA0E}">
        <p15:presenceInfo xmlns:p15="http://schemas.microsoft.com/office/powerpoint/2012/main" userId="S::hope.j.newsome@dhhs.nc.gov::d8a6a77c-21ad-4f1a-b206-eef356664713" providerId="AD"/>
      </p:ext>
    </p:extLst>
  </p:cmAuthor>
  <p:cmAuthor id="17" name="Bausell, Kenneth" initials="BK" lastIdx="1" clrIdx="17">
    <p:extLst>
      <p:ext uri="{19B8F6BF-5375-455C-9EA6-DF929625EA0E}">
        <p15:presenceInfo xmlns:p15="http://schemas.microsoft.com/office/powerpoint/2012/main" userId="S::kenneth.bausell@dhhs.nc.gov::21317234-1659-4f56-8c3b-7ad5e0b2bf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0AB00"/>
    <a:srgbClr val="DDE9F7"/>
    <a:srgbClr val="008A3E"/>
    <a:srgbClr val="00A249"/>
    <a:srgbClr val="DBE7F1"/>
    <a:srgbClr val="F2F2F2"/>
    <a:srgbClr val="FFD05D"/>
    <a:srgbClr val="FCF1E7"/>
    <a:srgbClr val="FCE2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496"/>
        <p:guide pos="3600"/>
        <p:guide orient="horz" pos="2160"/>
        <p:guide pos="336"/>
        <p:guide orient="horz" pos="1848"/>
        <p:guide orient="horz" pos="576"/>
        <p:guide pos="72"/>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1.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6.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53C39-FC49-4090-BF61-A9C0148E5A78}" type="doc">
      <dgm:prSet loTypeId="urn:microsoft.com/office/officeart/2005/8/layout/process4" loCatId="process" qsTypeId="urn:microsoft.com/office/officeart/2005/8/quickstyle/simple1" qsCatId="simple" csTypeId="urn:microsoft.com/office/officeart/2005/8/colors/accent2_3" csCatId="accent2" phldr="1"/>
      <dgm:spPr/>
      <dgm:t>
        <a:bodyPr/>
        <a:lstStyle/>
        <a:p>
          <a:endParaRPr lang="en-US"/>
        </a:p>
      </dgm:t>
    </dgm:pt>
    <dgm:pt modelId="{C5BB6DC6-1050-4035-A606-BC4A990B2A55}">
      <dgm:prSet phldrT="[Text]" custT="1"/>
      <dgm:spPr/>
      <dgm:t>
        <a:bodyPr/>
        <a:lstStyle/>
        <a:p>
          <a:r>
            <a:rPr lang="en-US" sz="2000" b="1">
              <a:solidFill>
                <a:schemeClr val="tx1"/>
              </a:solidFill>
            </a:rPr>
            <a:t>Provider Works with Member to Complete the Request</a:t>
          </a:r>
        </a:p>
      </dgm:t>
    </dgm:pt>
    <dgm:pt modelId="{BC69001A-F4CC-442C-8692-338D827E6977}" type="parTrans" cxnId="{437FAACE-F828-4E8F-8FE8-0493C4EF5DB6}">
      <dgm:prSet/>
      <dgm:spPr/>
      <dgm:t>
        <a:bodyPr/>
        <a:lstStyle/>
        <a:p>
          <a:endParaRPr lang="en-US" sz="1400">
            <a:solidFill>
              <a:schemeClr val="tx1"/>
            </a:solidFill>
          </a:endParaRPr>
        </a:p>
      </dgm:t>
    </dgm:pt>
    <dgm:pt modelId="{4DD40DD5-5969-4862-952C-70E258788738}" type="sibTrans" cxnId="{437FAACE-F828-4E8F-8FE8-0493C4EF5DB6}">
      <dgm:prSet/>
      <dgm:spPr/>
      <dgm:t>
        <a:bodyPr/>
        <a:lstStyle/>
        <a:p>
          <a:endParaRPr lang="en-US" sz="1400">
            <a:solidFill>
              <a:schemeClr val="tx1"/>
            </a:solidFill>
          </a:endParaRPr>
        </a:p>
      </dgm:t>
    </dgm:pt>
    <dgm:pt modelId="{D6BA840E-5CCD-4AF4-AB1D-2642F24B339F}">
      <dgm:prSet phldrT="[Text]" custT="1"/>
      <dgm:spPr/>
      <dgm:t>
        <a:bodyPr/>
        <a:lstStyle/>
        <a:p>
          <a:r>
            <a:rPr lang="en-US" sz="1550">
              <a:solidFill>
                <a:schemeClr val="tx1"/>
              </a:solidFill>
            </a:rPr>
            <a:t>Member and provider discuss which services member needs that are not available in current plan.</a:t>
          </a:r>
        </a:p>
      </dgm:t>
    </dgm:pt>
    <dgm:pt modelId="{67F1338E-48EB-4F10-9236-F87AC795C9D6}" type="parTrans" cxnId="{D1DFCDF9-AFDD-4F3C-BFDD-18D6C30D0AD5}">
      <dgm:prSet/>
      <dgm:spPr/>
      <dgm:t>
        <a:bodyPr/>
        <a:lstStyle/>
        <a:p>
          <a:endParaRPr lang="en-US" sz="1400">
            <a:solidFill>
              <a:schemeClr val="tx1"/>
            </a:solidFill>
          </a:endParaRPr>
        </a:p>
      </dgm:t>
    </dgm:pt>
    <dgm:pt modelId="{52DEB1E5-1C6A-4E0F-BE0D-7570A51A5E6B}" type="sibTrans" cxnId="{D1DFCDF9-AFDD-4F3C-BFDD-18D6C30D0AD5}">
      <dgm:prSet/>
      <dgm:spPr/>
      <dgm:t>
        <a:bodyPr/>
        <a:lstStyle/>
        <a:p>
          <a:endParaRPr lang="en-US" sz="1400">
            <a:solidFill>
              <a:schemeClr val="tx1"/>
            </a:solidFill>
          </a:endParaRPr>
        </a:p>
      </dgm:t>
    </dgm:pt>
    <dgm:pt modelId="{7DBECFD4-722A-4639-AE05-A70A8D538D0F}">
      <dgm:prSet phldrT="[Text]" custT="1"/>
      <dgm:spPr/>
      <dgm:t>
        <a:bodyPr/>
        <a:lstStyle/>
        <a:p>
          <a:pPr rtl="0"/>
          <a:r>
            <a:rPr lang="en-US" sz="2000" b="1">
              <a:solidFill>
                <a:schemeClr val="tx1"/>
              </a:solidFill>
            </a:rPr>
            <a:t>Member or Legal Guardian Signs the Request</a:t>
          </a:r>
          <a:r>
            <a:rPr lang="en-US" sz="2000" b="1">
              <a:solidFill>
                <a:schemeClr val="tx1"/>
              </a:solidFill>
              <a:latin typeface="Calibri"/>
            </a:rPr>
            <a:t> </a:t>
          </a:r>
        </a:p>
      </dgm:t>
    </dgm:pt>
    <dgm:pt modelId="{E824586C-C8C5-4BE2-94C5-1F62BADF10E5}" type="parTrans" cxnId="{7FB56DFE-30CA-4CA0-9048-6F9BC963139F}">
      <dgm:prSet/>
      <dgm:spPr/>
      <dgm:t>
        <a:bodyPr/>
        <a:lstStyle/>
        <a:p>
          <a:endParaRPr lang="en-US" sz="1400">
            <a:solidFill>
              <a:schemeClr val="tx1"/>
            </a:solidFill>
          </a:endParaRPr>
        </a:p>
      </dgm:t>
    </dgm:pt>
    <dgm:pt modelId="{37AB3D4F-F1F9-411A-8D75-A2BFE5548607}" type="sibTrans" cxnId="{7FB56DFE-30CA-4CA0-9048-6F9BC963139F}">
      <dgm:prSet/>
      <dgm:spPr/>
      <dgm:t>
        <a:bodyPr/>
        <a:lstStyle/>
        <a:p>
          <a:endParaRPr lang="en-US" sz="1400">
            <a:solidFill>
              <a:schemeClr val="tx1"/>
            </a:solidFill>
          </a:endParaRPr>
        </a:p>
      </dgm:t>
    </dgm:pt>
    <dgm:pt modelId="{2DF28FA9-2A61-46DA-9830-EDF6E1014251}">
      <dgm:prSet phldrT="[Text]" custT="1"/>
      <dgm:spPr/>
      <dgm:t>
        <a:bodyPr/>
        <a:lstStyle/>
        <a:p>
          <a:r>
            <a:rPr lang="en-US" sz="1550">
              <a:solidFill>
                <a:schemeClr val="tx1"/>
              </a:solidFill>
            </a:rPr>
            <a:t>Member or guardian confirm the member wants to immediately un-enroll from the Standard Plan.</a:t>
          </a:r>
        </a:p>
      </dgm:t>
    </dgm:pt>
    <dgm:pt modelId="{B01BEFD4-60A1-4610-B7A9-7DF7F4EC8618}" type="parTrans" cxnId="{FD1EE207-318F-4CFD-A320-0A13155D1CC7}">
      <dgm:prSet/>
      <dgm:spPr/>
      <dgm:t>
        <a:bodyPr/>
        <a:lstStyle/>
        <a:p>
          <a:endParaRPr lang="en-US" sz="1400">
            <a:solidFill>
              <a:schemeClr val="tx1"/>
            </a:solidFill>
          </a:endParaRPr>
        </a:p>
      </dgm:t>
    </dgm:pt>
    <dgm:pt modelId="{D47B83E4-95B5-4416-A560-3B5DE21E2AEE}" type="sibTrans" cxnId="{FD1EE207-318F-4CFD-A320-0A13155D1CC7}">
      <dgm:prSet/>
      <dgm:spPr/>
      <dgm:t>
        <a:bodyPr/>
        <a:lstStyle/>
        <a:p>
          <a:endParaRPr lang="en-US" sz="1400">
            <a:solidFill>
              <a:schemeClr val="tx1"/>
            </a:solidFill>
          </a:endParaRPr>
        </a:p>
      </dgm:t>
    </dgm:pt>
    <dgm:pt modelId="{87E05C71-F6C2-4BAA-AE03-DE70A1BA39A4}">
      <dgm:prSet phldrT="[Text]" custT="1"/>
      <dgm:spPr/>
      <dgm:t>
        <a:bodyPr/>
        <a:lstStyle/>
        <a:p>
          <a:pPr rtl="0"/>
          <a:r>
            <a:rPr lang="en-US" sz="2000" b="1">
              <a:solidFill>
                <a:schemeClr val="tx1"/>
              </a:solidFill>
            </a:rPr>
            <a:t>NC Medicaid Reviews the Request</a:t>
          </a:r>
          <a:r>
            <a:rPr lang="en-US" sz="2000" b="1">
              <a:solidFill>
                <a:schemeClr val="tx1"/>
              </a:solidFill>
              <a:latin typeface="Calibri"/>
            </a:rPr>
            <a:t> </a:t>
          </a:r>
          <a:r>
            <a:rPr lang="en-US" sz="2000" b="1">
              <a:solidFill>
                <a:schemeClr val="tx1"/>
              </a:solidFill>
            </a:rPr>
            <a:t> and Transfers Member</a:t>
          </a:r>
        </a:p>
      </dgm:t>
    </dgm:pt>
    <dgm:pt modelId="{55AD66D1-D2CB-4E0B-A099-D20BA8C09A39}" type="parTrans" cxnId="{E09F4299-332B-49EA-A958-57294A8AD4C4}">
      <dgm:prSet/>
      <dgm:spPr/>
      <dgm:t>
        <a:bodyPr/>
        <a:lstStyle/>
        <a:p>
          <a:endParaRPr lang="en-US" sz="1400">
            <a:solidFill>
              <a:schemeClr val="tx1"/>
            </a:solidFill>
          </a:endParaRPr>
        </a:p>
      </dgm:t>
    </dgm:pt>
    <dgm:pt modelId="{B1A435F3-CB6F-4ACF-9321-B87E4C7BF618}" type="sibTrans" cxnId="{E09F4299-332B-49EA-A958-57294A8AD4C4}">
      <dgm:prSet/>
      <dgm:spPr/>
      <dgm:t>
        <a:bodyPr/>
        <a:lstStyle/>
        <a:p>
          <a:endParaRPr lang="en-US" sz="1400">
            <a:solidFill>
              <a:schemeClr val="tx1"/>
            </a:solidFill>
          </a:endParaRPr>
        </a:p>
      </dgm:t>
    </dgm:pt>
    <dgm:pt modelId="{2E1EDA5E-A9B9-4F55-9140-DCBE215654E1}">
      <dgm:prSet phldrT="[Text]" custT="1"/>
      <dgm:spPr/>
      <dgm:t>
        <a:bodyPr/>
        <a:lstStyle/>
        <a:p>
          <a:pPr rtl="0">
            <a:lnSpc>
              <a:spcPct val="100000"/>
            </a:lnSpc>
            <a:spcAft>
              <a:spcPts val="0"/>
            </a:spcAft>
          </a:pPr>
          <a:r>
            <a:rPr lang="en-US" sz="1550">
              <a:solidFill>
                <a:schemeClr val="tx1"/>
              </a:solidFill>
            </a:rPr>
            <a:t>NC Medicaid reviews the request and, if approved, transfers member to new plan within 1 business day.</a:t>
          </a:r>
          <a:r>
            <a:rPr lang="en-US" sz="1550">
              <a:solidFill>
                <a:schemeClr val="tx1"/>
              </a:solidFill>
              <a:latin typeface="Calibri"/>
            </a:rPr>
            <a:t> </a:t>
          </a:r>
          <a:endParaRPr lang="en-US" sz="1550">
            <a:solidFill>
              <a:schemeClr val="tx1"/>
            </a:solidFill>
          </a:endParaRPr>
        </a:p>
      </dgm:t>
    </dgm:pt>
    <dgm:pt modelId="{63097E62-7F03-424C-A50F-6A369ECF3E8D}" type="parTrans" cxnId="{CADCB9DE-B2CB-4EC2-B880-8728814EF1B8}">
      <dgm:prSet/>
      <dgm:spPr/>
      <dgm:t>
        <a:bodyPr/>
        <a:lstStyle/>
        <a:p>
          <a:endParaRPr lang="en-US" sz="1400">
            <a:solidFill>
              <a:schemeClr val="tx1"/>
            </a:solidFill>
          </a:endParaRPr>
        </a:p>
      </dgm:t>
    </dgm:pt>
    <dgm:pt modelId="{8ADACA0C-B67F-449B-A1D9-E4BFF714FDD9}" type="sibTrans" cxnId="{CADCB9DE-B2CB-4EC2-B880-8728814EF1B8}">
      <dgm:prSet/>
      <dgm:spPr/>
      <dgm:t>
        <a:bodyPr/>
        <a:lstStyle/>
        <a:p>
          <a:endParaRPr lang="en-US" sz="1400">
            <a:solidFill>
              <a:schemeClr val="tx1"/>
            </a:solidFill>
          </a:endParaRPr>
        </a:p>
      </dgm:t>
    </dgm:pt>
    <dgm:pt modelId="{66EECA31-AECA-49A3-908C-DD4328916C6D}">
      <dgm:prSet phldrT="[Text]" custT="1"/>
      <dgm:spPr/>
      <dgm:t>
        <a:bodyPr/>
        <a:lstStyle/>
        <a:p>
          <a:pPr rtl="0"/>
          <a:r>
            <a:rPr lang="en-US" sz="2000" b="1">
              <a:solidFill>
                <a:schemeClr val="tx1"/>
              </a:solidFill>
            </a:rPr>
            <a:t>Provider Submits the Request</a:t>
          </a:r>
          <a:r>
            <a:rPr lang="en-US" sz="2000" b="1">
              <a:solidFill>
                <a:schemeClr val="tx1"/>
              </a:solidFill>
              <a:latin typeface="Calibri"/>
            </a:rPr>
            <a:t> </a:t>
          </a:r>
          <a:endParaRPr lang="en-US" sz="2000" b="1">
            <a:solidFill>
              <a:schemeClr val="tx1"/>
            </a:solidFill>
          </a:endParaRPr>
        </a:p>
      </dgm:t>
    </dgm:pt>
    <dgm:pt modelId="{525587D8-3320-4052-B28B-1FD53D48CFFE}" type="parTrans" cxnId="{DAE80CD2-D701-4C9F-ADE5-410AC47F4192}">
      <dgm:prSet/>
      <dgm:spPr/>
      <dgm:t>
        <a:bodyPr/>
        <a:lstStyle/>
        <a:p>
          <a:endParaRPr lang="en-US" sz="1400">
            <a:solidFill>
              <a:schemeClr val="tx1"/>
            </a:solidFill>
          </a:endParaRPr>
        </a:p>
      </dgm:t>
    </dgm:pt>
    <dgm:pt modelId="{B1290F9D-F66A-442B-B062-B17A880369F3}" type="sibTrans" cxnId="{DAE80CD2-D701-4C9F-ADE5-410AC47F4192}">
      <dgm:prSet/>
      <dgm:spPr/>
      <dgm:t>
        <a:bodyPr/>
        <a:lstStyle/>
        <a:p>
          <a:endParaRPr lang="en-US" sz="1400">
            <a:solidFill>
              <a:schemeClr val="tx1"/>
            </a:solidFill>
          </a:endParaRPr>
        </a:p>
      </dgm:t>
    </dgm:pt>
    <dgm:pt modelId="{E3B435A3-8CC7-4F78-8791-3F7E5C977C1C}">
      <dgm:prSet phldrT="[Text]" custT="1"/>
      <dgm:spPr/>
      <dgm:t>
        <a:bodyPr/>
        <a:lstStyle/>
        <a:p>
          <a:pPr rtl="0"/>
          <a:r>
            <a:rPr lang="en-US" sz="1550">
              <a:solidFill>
                <a:schemeClr val="tx1"/>
              </a:solidFill>
            </a:rPr>
            <a:t>Provider submits the provider form and a service authorization form to the Enrollment Broker, which will send to</a:t>
          </a:r>
          <a:r>
            <a:rPr lang="en-US" sz="1550">
              <a:solidFill>
                <a:schemeClr val="tx1"/>
              </a:solidFill>
              <a:latin typeface="Calibri"/>
            </a:rPr>
            <a:t> appropriate Vendor</a:t>
          </a:r>
          <a:r>
            <a:rPr lang="en-US" sz="1550">
              <a:solidFill>
                <a:schemeClr val="tx1"/>
              </a:solidFill>
            </a:rPr>
            <a:t> within 24 hours.</a:t>
          </a:r>
        </a:p>
      </dgm:t>
    </dgm:pt>
    <dgm:pt modelId="{8096F7DD-0AB9-4505-B5D2-2E16E12870E1}" type="parTrans" cxnId="{4D66751A-8A1B-4091-BC2D-036FF7E9C573}">
      <dgm:prSet/>
      <dgm:spPr/>
      <dgm:t>
        <a:bodyPr/>
        <a:lstStyle/>
        <a:p>
          <a:endParaRPr lang="en-US" sz="1400">
            <a:solidFill>
              <a:schemeClr val="tx1"/>
            </a:solidFill>
          </a:endParaRPr>
        </a:p>
      </dgm:t>
    </dgm:pt>
    <dgm:pt modelId="{77C66E62-A3AF-492C-9E91-BC8FAD12DA5C}" type="sibTrans" cxnId="{4D66751A-8A1B-4091-BC2D-036FF7E9C573}">
      <dgm:prSet/>
      <dgm:spPr/>
      <dgm:t>
        <a:bodyPr/>
        <a:lstStyle/>
        <a:p>
          <a:endParaRPr lang="en-US" sz="1400">
            <a:solidFill>
              <a:schemeClr val="tx1"/>
            </a:solidFill>
          </a:endParaRPr>
        </a:p>
      </dgm:t>
    </dgm:pt>
    <dgm:pt modelId="{3E0F63E9-2C10-44FE-BD75-74971E9FDA90}" type="pres">
      <dgm:prSet presAssocID="{C5653C39-FC49-4090-BF61-A9C0148E5A78}" presName="Name0" presStyleCnt="0">
        <dgm:presLayoutVars>
          <dgm:dir/>
          <dgm:animLvl val="lvl"/>
          <dgm:resizeHandles val="exact"/>
        </dgm:presLayoutVars>
      </dgm:prSet>
      <dgm:spPr/>
    </dgm:pt>
    <dgm:pt modelId="{17648E51-23AD-4AD7-A69A-0EB220067B14}" type="pres">
      <dgm:prSet presAssocID="{87E05C71-F6C2-4BAA-AE03-DE70A1BA39A4}" presName="boxAndChildren" presStyleCnt="0"/>
      <dgm:spPr/>
    </dgm:pt>
    <dgm:pt modelId="{55FF95B8-53F0-4D5C-8210-01718FBAD1DB}" type="pres">
      <dgm:prSet presAssocID="{87E05C71-F6C2-4BAA-AE03-DE70A1BA39A4}" presName="parentTextBox" presStyleLbl="node1" presStyleIdx="0" presStyleCnt="4"/>
      <dgm:spPr/>
    </dgm:pt>
    <dgm:pt modelId="{E97B791D-DB41-4906-B2ED-C223CDB6D6CA}" type="pres">
      <dgm:prSet presAssocID="{87E05C71-F6C2-4BAA-AE03-DE70A1BA39A4}" presName="entireBox" presStyleLbl="node1" presStyleIdx="0" presStyleCnt="4" custScaleY="100001"/>
      <dgm:spPr/>
    </dgm:pt>
    <dgm:pt modelId="{9BE82838-8D97-4440-8B04-E2436046071F}" type="pres">
      <dgm:prSet presAssocID="{87E05C71-F6C2-4BAA-AE03-DE70A1BA39A4}" presName="descendantBox" presStyleCnt="0"/>
      <dgm:spPr/>
    </dgm:pt>
    <dgm:pt modelId="{0F57F7AA-1AFA-46AF-A122-090DD026CDC6}" type="pres">
      <dgm:prSet presAssocID="{2E1EDA5E-A9B9-4F55-9140-DCBE215654E1}" presName="childTextBox" presStyleLbl="fgAccFollowNode1" presStyleIdx="0" presStyleCnt="4" custScaleY="125981" custLinFactNeighborY="2968">
        <dgm:presLayoutVars>
          <dgm:bulletEnabled val="1"/>
        </dgm:presLayoutVars>
      </dgm:prSet>
      <dgm:spPr/>
    </dgm:pt>
    <dgm:pt modelId="{02307B9B-A0B7-48EA-AF2A-9AB58AACAE7F}" type="pres">
      <dgm:prSet presAssocID="{B1290F9D-F66A-442B-B062-B17A880369F3}" presName="sp" presStyleCnt="0"/>
      <dgm:spPr/>
    </dgm:pt>
    <dgm:pt modelId="{7A322BF6-3A09-484E-A59E-E4F2E7A0D956}" type="pres">
      <dgm:prSet presAssocID="{66EECA31-AECA-49A3-908C-DD4328916C6D}" presName="arrowAndChildren" presStyleCnt="0"/>
      <dgm:spPr/>
    </dgm:pt>
    <dgm:pt modelId="{BEEAC5A0-E768-48A9-8403-92581F2EAF67}" type="pres">
      <dgm:prSet presAssocID="{66EECA31-AECA-49A3-908C-DD4328916C6D}" presName="parentTextArrow" presStyleLbl="node1" presStyleIdx="0" presStyleCnt="4"/>
      <dgm:spPr/>
    </dgm:pt>
    <dgm:pt modelId="{14BC5238-6D23-4E92-B2EA-F0492A33EB38}" type="pres">
      <dgm:prSet presAssocID="{66EECA31-AECA-49A3-908C-DD4328916C6D}" presName="arrow" presStyleLbl="node1" presStyleIdx="1" presStyleCnt="4" custScaleY="100001"/>
      <dgm:spPr/>
    </dgm:pt>
    <dgm:pt modelId="{EAB08BB6-66EB-4D9E-AECE-48DE802FCF1A}" type="pres">
      <dgm:prSet presAssocID="{66EECA31-AECA-49A3-908C-DD4328916C6D}" presName="descendantArrow" presStyleCnt="0"/>
      <dgm:spPr/>
    </dgm:pt>
    <dgm:pt modelId="{937D783B-D0F7-4390-BF67-0E5E94B092FA}" type="pres">
      <dgm:prSet presAssocID="{E3B435A3-8CC7-4F78-8791-3F7E5C977C1C}" presName="childTextArrow" presStyleLbl="fgAccFollowNode1" presStyleIdx="1" presStyleCnt="4" custScaleY="121000" custLinFactNeighborY="-2284">
        <dgm:presLayoutVars>
          <dgm:bulletEnabled val="1"/>
        </dgm:presLayoutVars>
      </dgm:prSet>
      <dgm:spPr/>
    </dgm:pt>
    <dgm:pt modelId="{6E5D04D6-96B6-4990-BE2C-314560B759A2}" type="pres">
      <dgm:prSet presAssocID="{37AB3D4F-F1F9-411A-8D75-A2BFE5548607}" presName="sp" presStyleCnt="0"/>
      <dgm:spPr/>
    </dgm:pt>
    <dgm:pt modelId="{B1108461-C22D-42A3-A226-B4CAA278BEFB}" type="pres">
      <dgm:prSet presAssocID="{7DBECFD4-722A-4639-AE05-A70A8D538D0F}" presName="arrowAndChildren" presStyleCnt="0"/>
      <dgm:spPr/>
    </dgm:pt>
    <dgm:pt modelId="{09FC29B0-F58F-459D-A74A-EC8BF647C944}" type="pres">
      <dgm:prSet presAssocID="{7DBECFD4-722A-4639-AE05-A70A8D538D0F}" presName="parentTextArrow" presStyleLbl="node1" presStyleIdx="1" presStyleCnt="4"/>
      <dgm:spPr/>
    </dgm:pt>
    <dgm:pt modelId="{9211C896-97DC-44A0-B1AE-0C081D53FAF3}" type="pres">
      <dgm:prSet presAssocID="{7DBECFD4-722A-4639-AE05-A70A8D538D0F}" presName="arrow" presStyleLbl="node1" presStyleIdx="2" presStyleCnt="4" custScaleY="90910"/>
      <dgm:spPr/>
    </dgm:pt>
    <dgm:pt modelId="{F4F9FA39-BDFC-459F-BB11-335EB90A44F6}" type="pres">
      <dgm:prSet presAssocID="{7DBECFD4-722A-4639-AE05-A70A8D538D0F}" presName="descendantArrow" presStyleCnt="0"/>
      <dgm:spPr/>
    </dgm:pt>
    <dgm:pt modelId="{D64E0416-D073-419D-80C7-3F4A45566C93}" type="pres">
      <dgm:prSet presAssocID="{2DF28FA9-2A61-46DA-9830-EDF6E1014251}" presName="childTextArrow" presStyleLbl="fgAccFollowNode1" presStyleIdx="2" presStyleCnt="4">
        <dgm:presLayoutVars>
          <dgm:bulletEnabled val="1"/>
        </dgm:presLayoutVars>
      </dgm:prSet>
      <dgm:spPr/>
    </dgm:pt>
    <dgm:pt modelId="{2685047C-22D0-4667-9351-D65A1FA2B4D0}" type="pres">
      <dgm:prSet presAssocID="{4DD40DD5-5969-4862-952C-70E258788738}" presName="sp" presStyleCnt="0"/>
      <dgm:spPr/>
    </dgm:pt>
    <dgm:pt modelId="{48D7BF84-A2A3-4B9F-8301-6C60C6DBD8AD}" type="pres">
      <dgm:prSet presAssocID="{C5BB6DC6-1050-4035-A606-BC4A990B2A55}" presName="arrowAndChildren" presStyleCnt="0"/>
      <dgm:spPr/>
    </dgm:pt>
    <dgm:pt modelId="{B7B37157-12B4-4A6D-93E9-96711EEDD27A}" type="pres">
      <dgm:prSet presAssocID="{C5BB6DC6-1050-4035-A606-BC4A990B2A55}" presName="parentTextArrow" presStyleLbl="node1" presStyleIdx="2" presStyleCnt="4"/>
      <dgm:spPr/>
    </dgm:pt>
    <dgm:pt modelId="{37A416DA-5D8E-4A28-9E20-112652C4B93F}" type="pres">
      <dgm:prSet presAssocID="{C5BB6DC6-1050-4035-A606-BC4A990B2A55}" presName="arrow" presStyleLbl="node1" presStyleIdx="3" presStyleCnt="4" custScaleY="90910"/>
      <dgm:spPr/>
    </dgm:pt>
    <dgm:pt modelId="{B056DD0E-712D-4868-9FA4-FC23AA2B39E4}" type="pres">
      <dgm:prSet presAssocID="{C5BB6DC6-1050-4035-A606-BC4A990B2A55}" presName="descendantArrow" presStyleCnt="0"/>
      <dgm:spPr/>
    </dgm:pt>
    <dgm:pt modelId="{BC727661-E5EB-487E-986A-5BE25811B7C9}" type="pres">
      <dgm:prSet presAssocID="{D6BA840E-5CCD-4AF4-AB1D-2642F24B339F}" presName="childTextArrow" presStyleLbl="fgAccFollowNode1" presStyleIdx="3" presStyleCnt="4">
        <dgm:presLayoutVars>
          <dgm:bulletEnabled val="1"/>
        </dgm:presLayoutVars>
      </dgm:prSet>
      <dgm:spPr/>
    </dgm:pt>
  </dgm:ptLst>
  <dgm:cxnLst>
    <dgm:cxn modelId="{FD1EE207-318F-4CFD-A320-0A13155D1CC7}" srcId="{7DBECFD4-722A-4639-AE05-A70A8D538D0F}" destId="{2DF28FA9-2A61-46DA-9830-EDF6E1014251}" srcOrd="0" destOrd="0" parTransId="{B01BEFD4-60A1-4610-B7A9-7DF7F4EC8618}" sibTransId="{D47B83E4-95B5-4416-A560-3B5DE21E2AEE}"/>
    <dgm:cxn modelId="{4D66751A-8A1B-4091-BC2D-036FF7E9C573}" srcId="{66EECA31-AECA-49A3-908C-DD4328916C6D}" destId="{E3B435A3-8CC7-4F78-8791-3F7E5C977C1C}" srcOrd="0" destOrd="0" parTransId="{8096F7DD-0AB9-4505-B5D2-2E16E12870E1}" sibTransId="{77C66E62-A3AF-492C-9E91-BC8FAD12DA5C}"/>
    <dgm:cxn modelId="{87BEA92A-324D-4333-A50F-46C2478A0A35}" type="presOf" srcId="{7DBECFD4-722A-4639-AE05-A70A8D538D0F}" destId="{09FC29B0-F58F-459D-A74A-EC8BF647C944}" srcOrd="0" destOrd="0" presId="urn:microsoft.com/office/officeart/2005/8/layout/process4"/>
    <dgm:cxn modelId="{E8E4FF2C-740C-4FCF-BFFB-75ED2E7008C8}" type="presOf" srcId="{C5BB6DC6-1050-4035-A606-BC4A990B2A55}" destId="{B7B37157-12B4-4A6D-93E9-96711EEDD27A}" srcOrd="0" destOrd="0" presId="urn:microsoft.com/office/officeart/2005/8/layout/process4"/>
    <dgm:cxn modelId="{9EF5A832-BD36-431A-92E7-C81D5C4B2956}" type="presOf" srcId="{87E05C71-F6C2-4BAA-AE03-DE70A1BA39A4}" destId="{55FF95B8-53F0-4D5C-8210-01718FBAD1DB}" srcOrd="0" destOrd="0" presId="urn:microsoft.com/office/officeart/2005/8/layout/process4"/>
    <dgm:cxn modelId="{44DAB735-ADA9-43A4-B42E-28F9FDE760DE}" type="presOf" srcId="{D6BA840E-5CCD-4AF4-AB1D-2642F24B339F}" destId="{BC727661-E5EB-487E-986A-5BE25811B7C9}" srcOrd="0" destOrd="0" presId="urn:microsoft.com/office/officeart/2005/8/layout/process4"/>
    <dgm:cxn modelId="{887AC43B-1F32-4405-AD0A-281931984210}" type="presOf" srcId="{E3B435A3-8CC7-4F78-8791-3F7E5C977C1C}" destId="{937D783B-D0F7-4390-BF67-0E5E94B092FA}" srcOrd="0" destOrd="0" presId="urn:microsoft.com/office/officeart/2005/8/layout/process4"/>
    <dgm:cxn modelId="{32E29E68-98C5-46CD-98B5-9F624AD87AEF}" type="presOf" srcId="{C5BB6DC6-1050-4035-A606-BC4A990B2A55}" destId="{37A416DA-5D8E-4A28-9E20-112652C4B93F}" srcOrd="1" destOrd="0" presId="urn:microsoft.com/office/officeart/2005/8/layout/process4"/>
    <dgm:cxn modelId="{BCDF024A-625E-4A4C-948F-3AE161CEEA5F}" type="presOf" srcId="{7DBECFD4-722A-4639-AE05-A70A8D538D0F}" destId="{9211C896-97DC-44A0-B1AE-0C081D53FAF3}" srcOrd="1" destOrd="0" presId="urn:microsoft.com/office/officeart/2005/8/layout/process4"/>
    <dgm:cxn modelId="{AEBF104C-2C87-480B-A9EC-703DF2AAF74B}" type="presOf" srcId="{87E05C71-F6C2-4BAA-AE03-DE70A1BA39A4}" destId="{E97B791D-DB41-4906-B2ED-C223CDB6D6CA}" srcOrd="1" destOrd="0" presId="urn:microsoft.com/office/officeart/2005/8/layout/process4"/>
    <dgm:cxn modelId="{021FEF50-AECB-45E2-9044-629B9587FACF}" type="presOf" srcId="{66EECA31-AECA-49A3-908C-DD4328916C6D}" destId="{14BC5238-6D23-4E92-B2EA-F0492A33EB38}" srcOrd="1" destOrd="0" presId="urn:microsoft.com/office/officeart/2005/8/layout/process4"/>
    <dgm:cxn modelId="{E09F4299-332B-49EA-A958-57294A8AD4C4}" srcId="{C5653C39-FC49-4090-BF61-A9C0148E5A78}" destId="{87E05C71-F6C2-4BAA-AE03-DE70A1BA39A4}" srcOrd="3" destOrd="0" parTransId="{55AD66D1-D2CB-4E0B-A099-D20BA8C09A39}" sibTransId="{B1A435F3-CB6F-4ACF-9321-B87E4C7BF618}"/>
    <dgm:cxn modelId="{F703DAA1-C475-4F5F-8B34-D407B73D34F0}" type="presOf" srcId="{C5653C39-FC49-4090-BF61-A9C0148E5A78}" destId="{3E0F63E9-2C10-44FE-BD75-74971E9FDA90}" srcOrd="0" destOrd="0" presId="urn:microsoft.com/office/officeart/2005/8/layout/process4"/>
    <dgm:cxn modelId="{2F56A2A9-E60A-44A1-8A12-2254561A9C71}" type="presOf" srcId="{2DF28FA9-2A61-46DA-9830-EDF6E1014251}" destId="{D64E0416-D073-419D-80C7-3F4A45566C93}" srcOrd="0" destOrd="0" presId="urn:microsoft.com/office/officeart/2005/8/layout/process4"/>
    <dgm:cxn modelId="{437FAACE-F828-4E8F-8FE8-0493C4EF5DB6}" srcId="{C5653C39-FC49-4090-BF61-A9C0148E5A78}" destId="{C5BB6DC6-1050-4035-A606-BC4A990B2A55}" srcOrd="0" destOrd="0" parTransId="{BC69001A-F4CC-442C-8692-338D827E6977}" sibTransId="{4DD40DD5-5969-4862-952C-70E258788738}"/>
    <dgm:cxn modelId="{DAE80CD2-D701-4C9F-ADE5-410AC47F4192}" srcId="{C5653C39-FC49-4090-BF61-A9C0148E5A78}" destId="{66EECA31-AECA-49A3-908C-DD4328916C6D}" srcOrd="2" destOrd="0" parTransId="{525587D8-3320-4052-B28B-1FD53D48CFFE}" sibTransId="{B1290F9D-F66A-442B-B062-B17A880369F3}"/>
    <dgm:cxn modelId="{CADCB9DE-B2CB-4EC2-B880-8728814EF1B8}" srcId="{87E05C71-F6C2-4BAA-AE03-DE70A1BA39A4}" destId="{2E1EDA5E-A9B9-4F55-9140-DCBE215654E1}" srcOrd="0" destOrd="0" parTransId="{63097E62-7F03-424C-A50F-6A369ECF3E8D}" sibTransId="{8ADACA0C-B67F-449B-A1D9-E4BFF714FDD9}"/>
    <dgm:cxn modelId="{A5A2ABE0-87EA-485F-B098-0C2373D45C09}" type="presOf" srcId="{2E1EDA5E-A9B9-4F55-9140-DCBE215654E1}" destId="{0F57F7AA-1AFA-46AF-A122-090DD026CDC6}" srcOrd="0" destOrd="0" presId="urn:microsoft.com/office/officeart/2005/8/layout/process4"/>
    <dgm:cxn modelId="{EC3946F4-99B9-4A99-9B5F-D6710C039DAD}" type="presOf" srcId="{66EECA31-AECA-49A3-908C-DD4328916C6D}" destId="{BEEAC5A0-E768-48A9-8403-92581F2EAF67}" srcOrd="0" destOrd="0" presId="urn:microsoft.com/office/officeart/2005/8/layout/process4"/>
    <dgm:cxn modelId="{D1DFCDF9-AFDD-4F3C-BFDD-18D6C30D0AD5}" srcId="{C5BB6DC6-1050-4035-A606-BC4A990B2A55}" destId="{D6BA840E-5CCD-4AF4-AB1D-2642F24B339F}" srcOrd="0" destOrd="0" parTransId="{67F1338E-48EB-4F10-9236-F87AC795C9D6}" sibTransId="{52DEB1E5-1C6A-4E0F-BE0D-7570A51A5E6B}"/>
    <dgm:cxn modelId="{7FB56DFE-30CA-4CA0-9048-6F9BC963139F}" srcId="{C5653C39-FC49-4090-BF61-A9C0148E5A78}" destId="{7DBECFD4-722A-4639-AE05-A70A8D538D0F}" srcOrd="1" destOrd="0" parTransId="{E824586C-C8C5-4BE2-94C5-1F62BADF10E5}" sibTransId="{37AB3D4F-F1F9-411A-8D75-A2BFE5548607}"/>
    <dgm:cxn modelId="{61D822A1-09F2-4057-A51D-6DBF196CE72E}" type="presParOf" srcId="{3E0F63E9-2C10-44FE-BD75-74971E9FDA90}" destId="{17648E51-23AD-4AD7-A69A-0EB220067B14}" srcOrd="0" destOrd="0" presId="urn:microsoft.com/office/officeart/2005/8/layout/process4"/>
    <dgm:cxn modelId="{15DB0DCB-94BD-4565-A8E3-95CDE338F93B}" type="presParOf" srcId="{17648E51-23AD-4AD7-A69A-0EB220067B14}" destId="{55FF95B8-53F0-4D5C-8210-01718FBAD1DB}" srcOrd="0" destOrd="0" presId="urn:microsoft.com/office/officeart/2005/8/layout/process4"/>
    <dgm:cxn modelId="{3ADE06E3-91EE-4607-AF38-B0848EFD995D}" type="presParOf" srcId="{17648E51-23AD-4AD7-A69A-0EB220067B14}" destId="{E97B791D-DB41-4906-B2ED-C223CDB6D6CA}" srcOrd="1" destOrd="0" presId="urn:microsoft.com/office/officeart/2005/8/layout/process4"/>
    <dgm:cxn modelId="{74178363-E42E-4BEB-9A81-5FB3B1E4686B}" type="presParOf" srcId="{17648E51-23AD-4AD7-A69A-0EB220067B14}" destId="{9BE82838-8D97-4440-8B04-E2436046071F}" srcOrd="2" destOrd="0" presId="urn:microsoft.com/office/officeart/2005/8/layout/process4"/>
    <dgm:cxn modelId="{76AC864E-DB40-461E-8BE3-04D4CB732330}" type="presParOf" srcId="{9BE82838-8D97-4440-8B04-E2436046071F}" destId="{0F57F7AA-1AFA-46AF-A122-090DD026CDC6}" srcOrd="0" destOrd="0" presId="urn:microsoft.com/office/officeart/2005/8/layout/process4"/>
    <dgm:cxn modelId="{85B2607B-A83E-4B5C-B455-D7429116F3D1}" type="presParOf" srcId="{3E0F63E9-2C10-44FE-BD75-74971E9FDA90}" destId="{02307B9B-A0B7-48EA-AF2A-9AB58AACAE7F}" srcOrd="1" destOrd="0" presId="urn:microsoft.com/office/officeart/2005/8/layout/process4"/>
    <dgm:cxn modelId="{513DD9E1-7F86-4C8C-AC2F-1DD2C225D6ED}" type="presParOf" srcId="{3E0F63E9-2C10-44FE-BD75-74971E9FDA90}" destId="{7A322BF6-3A09-484E-A59E-E4F2E7A0D956}" srcOrd="2" destOrd="0" presId="urn:microsoft.com/office/officeart/2005/8/layout/process4"/>
    <dgm:cxn modelId="{39FF2E10-5113-4678-A6BD-21D0AA115776}" type="presParOf" srcId="{7A322BF6-3A09-484E-A59E-E4F2E7A0D956}" destId="{BEEAC5A0-E768-48A9-8403-92581F2EAF67}" srcOrd="0" destOrd="0" presId="urn:microsoft.com/office/officeart/2005/8/layout/process4"/>
    <dgm:cxn modelId="{9773D969-D6B5-4F54-A7B9-E8E5EDB80A9B}" type="presParOf" srcId="{7A322BF6-3A09-484E-A59E-E4F2E7A0D956}" destId="{14BC5238-6D23-4E92-B2EA-F0492A33EB38}" srcOrd="1" destOrd="0" presId="urn:microsoft.com/office/officeart/2005/8/layout/process4"/>
    <dgm:cxn modelId="{26C5CB8F-789D-4F05-9F0B-1AB81804AE5E}" type="presParOf" srcId="{7A322BF6-3A09-484E-A59E-E4F2E7A0D956}" destId="{EAB08BB6-66EB-4D9E-AECE-48DE802FCF1A}" srcOrd="2" destOrd="0" presId="urn:microsoft.com/office/officeart/2005/8/layout/process4"/>
    <dgm:cxn modelId="{1AB2CD55-36D8-4EC8-A827-A151C98282EC}" type="presParOf" srcId="{EAB08BB6-66EB-4D9E-AECE-48DE802FCF1A}" destId="{937D783B-D0F7-4390-BF67-0E5E94B092FA}" srcOrd="0" destOrd="0" presId="urn:microsoft.com/office/officeart/2005/8/layout/process4"/>
    <dgm:cxn modelId="{F8323E92-E38D-48CA-9D50-B96B14BE72D2}" type="presParOf" srcId="{3E0F63E9-2C10-44FE-BD75-74971E9FDA90}" destId="{6E5D04D6-96B6-4990-BE2C-314560B759A2}" srcOrd="3" destOrd="0" presId="urn:microsoft.com/office/officeart/2005/8/layout/process4"/>
    <dgm:cxn modelId="{80AB10D6-5C79-4AB0-8EC9-F8C6A09B93A7}" type="presParOf" srcId="{3E0F63E9-2C10-44FE-BD75-74971E9FDA90}" destId="{B1108461-C22D-42A3-A226-B4CAA278BEFB}" srcOrd="4" destOrd="0" presId="urn:microsoft.com/office/officeart/2005/8/layout/process4"/>
    <dgm:cxn modelId="{9E365073-A368-4227-82B6-CF2808A105B5}" type="presParOf" srcId="{B1108461-C22D-42A3-A226-B4CAA278BEFB}" destId="{09FC29B0-F58F-459D-A74A-EC8BF647C944}" srcOrd="0" destOrd="0" presId="urn:microsoft.com/office/officeart/2005/8/layout/process4"/>
    <dgm:cxn modelId="{49BF8B58-F961-4CC7-B651-0F4C8CEAE48C}" type="presParOf" srcId="{B1108461-C22D-42A3-A226-B4CAA278BEFB}" destId="{9211C896-97DC-44A0-B1AE-0C081D53FAF3}" srcOrd="1" destOrd="0" presId="urn:microsoft.com/office/officeart/2005/8/layout/process4"/>
    <dgm:cxn modelId="{3F779B99-B245-45F7-A219-ECED7A931239}" type="presParOf" srcId="{B1108461-C22D-42A3-A226-B4CAA278BEFB}" destId="{F4F9FA39-BDFC-459F-BB11-335EB90A44F6}" srcOrd="2" destOrd="0" presId="urn:microsoft.com/office/officeart/2005/8/layout/process4"/>
    <dgm:cxn modelId="{936D91F2-70ED-496A-A27C-DA3FC72264AD}" type="presParOf" srcId="{F4F9FA39-BDFC-459F-BB11-335EB90A44F6}" destId="{D64E0416-D073-419D-80C7-3F4A45566C93}" srcOrd="0" destOrd="0" presId="urn:microsoft.com/office/officeart/2005/8/layout/process4"/>
    <dgm:cxn modelId="{B07B9447-15AF-4273-8B49-7A51FDC6B94F}" type="presParOf" srcId="{3E0F63E9-2C10-44FE-BD75-74971E9FDA90}" destId="{2685047C-22D0-4667-9351-D65A1FA2B4D0}" srcOrd="5" destOrd="0" presId="urn:microsoft.com/office/officeart/2005/8/layout/process4"/>
    <dgm:cxn modelId="{39DECF3D-DEE9-476E-AE1D-EE0C2BFA9844}" type="presParOf" srcId="{3E0F63E9-2C10-44FE-BD75-74971E9FDA90}" destId="{48D7BF84-A2A3-4B9F-8301-6C60C6DBD8AD}" srcOrd="6" destOrd="0" presId="urn:microsoft.com/office/officeart/2005/8/layout/process4"/>
    <dgm:cxn modelId="{6CA3CDCE-348F-4223-A82D-B72445BE3DD1}" type="presParOf" srcId="{48D7BF84-A2A3-4B9F-8301-6C60C6DBD8AD}" destId="{B7B37157-12B4-4A6D-93E9-96711EEDD27A}" srcOrd="0" destOrd="0" presId="urn:microsoft.com/office/officeart/2005/8/layout/process4"/>
    <dgm:cxn modelId="{66B1FFD1-8030-41ED-83A4-7F46B1C33129}" type="presParOf" srcId="{48D7BF84-A2A3-4B9F-8301-6C60C6DBD8AD}" destId="{37A416DA-5D8E-4A28-9E20-112652C4B93F}" srcOrd="1" destOrd="0" presId="urn:microsoft.com/office/officeart/2005/8/layout/process4"/>
    <dgm:cxn modelId="{4F849EE4-6DE6-420D-91B9-682CAA8B4C1A}" type="presParOf" srcId="{48D7BF84-A2A3-4B9F-8301-6C60C6DBD8AD}" destId="{B056DD0E-712D-4868-9FA4-FC23AA2B39E4}" srcOrd="2" destOrd="0" presId="urn:microsoft.com/office/officeart/2005/8/layout/process4"/>
    <dgm:cxn modelId="{EEA11E26-79B0-4A53-9BDF-2357CCA595C1}" type="presParOf" srcId="{B056DD0E-712D-4868-9FA4-FC23AA2B39E4}" destId="{BC727661-E5EB-487E-986A-5BE25811B7C9}"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B791D-DB41-4906-B2ED-C223CDB6D6CA}">
      <dsp:nvSpPr>
        <dsp:cNvPr id="0" name=""/>
        <dsp:cNvSpPr/>
      </dsp:nvSpPr>
      <dsp:spPr>
        <a:xfrm>
          <a:off x="0" y="3533257"/>
          <a:ext cx="8553450" cy="823325"/>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rPr>
            <a:t>NC Medicaid Reviews the Request</a:t>
          </a:r>
          <a:r>
            <a:rPr lang="en-US" sz="2000" b="1" kern="1200">
              <a:solidFill>
                <a:schemeClr val="tx1"/>
              </a:solidFill>
              <a:latin typeface="Calibri"/>
            </a:rPr>
            <a:t> </a:t>
          </a:r>
          <a:r>
            <a:rPr lang="en-US" sz="2000" b="1" kern="1200">
              <a:solidFill>
                <a:schemeClr val="tx1"/>
              </a:solidFill>
            </a:rPr>
            <a:t> and Transfers Member</a:t>
          </a:r>
        </a:p>
      </dsp:txBody>
      <dsp:txXfrm>
        <a:off x="0" y="3533257"/>
        <a:ext cx="8553450" cy="444595"/>
      </dsp:txXfrm>
    </dsp:sp>
    <dsp:sp modelId="{0F57F7AA-1AFA-46AF-A122-090DD026CDC6}">
      <dsp:nvSpPr>
        <dsp:cNvPr id="0" name=""/>
        <dsp:cNvSpPr/>
      </dsp:nvSpPr>
      <dsp:spPr>
        <a:xfrm>
          <a:off x="0" y="3913902"/>
          <a:ext cx="8553450" cy="47712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688975" rtl="0">
            <a:lnSpc>
              <a:spcPct val="100000"/>
            </a:lnSpc>
            <a:spcBef>
              <a:spcPct val="0"/>
            </a:spcBef>
            <a:spcAft>
              <a:spcPts val="0"/>
            </a:spcAft>
            <a:buNone/>
          </a:pPr>
          <a:r>
            <a:rPr lang="en-US" sz="1550" kern="1200">
              <a:solidFill>
                <a:schemeClr val="tx1"/>
              </a:solidFill>
            </a:rPr>
            <a:t>NC Medicaid reviews the request and, if approved, transfers member to new plan within 1 business day.</a:t>
          </a:r>
          <a:r>
            <a:rPr lang="en-US" sz="1550" kern="1200">
              <a:solidFill>
                <a:schemeClr val="tx1"/>
              </a:solidFill>
              <a:latin typeface="Calibri"/>
            </a:rPr>
            <a:t> </a:t>
          </a:r>
          <a:endParaRPr lang="en-US" sz="1550" kern="1200">
            <a:solidFill>
              <a:schemeClr val="tx1"/>
            </a:solidFill>
          </a:endParaRPr>
        </a:p>
      </dsp:txBody>
      <dsp:txXfrm>
        <a:off x="0" y="3913902"/>
        <a:ext cx="8553450" cy="477122"/>
      </dsp:txXfrm>
    </dsp:sp>
    <dsp:sp modelId="{14BC5238-6D23-4E92-B2EA-F0492A33EB38}">
      <dsp:nvSpPr>
        <dsp:cNvPr id="0" name=""/>
        <dsp:cNvSpPr/>
      </dsp:nvSpPr>
      <dsp:spPr>
        <a:xfrm rot="10800000">
          <a:off x="0" y="2279332"/>
          <a:ext cx="8553450" cy="1266274"/>
        </a:xfrm>
        <a:prstGeom prst="upArrowCallout">
          <a:avLst/>
        </a:prstGeom>
        <a:solidFill>
          <a:schemeClr val="accent2">
            <a:shade val="80000"/>
            <a:hueOff val="70224"/>
            <a:satOff val="-3763"/>
            <a:lumOff val="9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rPr>
            <a:t>Provider Submits the Request</a:t>
          </a:r>
          <a:r>
            <a:rPr lang="en-US" sz="2000" b="1" kern="1200">
              <a:solidFill>
                <a:schemeClr val="tx1"/>
              </a:solidFill>
              <a:latin typeface="Calibri"/>
            </a:rPr>
            <a:t> </a:t>
          </a:r>
          <a:endParaRPr lang="en-US" sz="2000" b="1" kern="1200">
            <a:solidFill>
              <a:schemeClr val="tx1"/>
            </a:solidFill>
          </a:endParaRPr>
        </a:p>
      </dsp:txBody>
      <dsp:txXfrm rot="-10800000">
        <a:off x="0" y="2279332"/>
        <a:ext cx="8553450" cy="444462"/>
      </dsp:txXfrm>
    </dsp:sp>
    <dsp:sp modelId="{937D783B-D0F7-4390-BF67-0E5E94B092FA}">
      <dsp:nvSpPr>
        <dsp:cNvPr id="0" name=""/>
        <dsp:cNvSpPr/>
      </dsp:nvSpPr>
      <dsp:spPr>
        <a:xfrm>
          <a:off x="0" y="2675394"/>
          <a:ext cx="8553450" cy="45812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688975" rtl="0">
            <a:lnSpc>
              <a:spcPct val="90000"/>
            </a:lnSpc>
            <a:spcBef>
              <a:spcPct val="0"/>
            </a:spcBef>
            <a:spcAft>
              <a:spcPct val="35000"/>
            </a:spcAft>
            <a:buNone/>
          </a:pPr>
          <a:r>
            <a:rPr lang="en-US" sz="1550" kern="1200">
              <a:solidFill>
                <a:schemeClr val="tx1"/>
              </a:solidFill>
            </a:rPr>
            <a:t>Provider submits the provider form and a service authorization form to the Enrollment Broker, which will send to</a:t>
          </a:r>
          <a:r>
            <a:rPr lang="en-US" sz="1550" kern="1200">
              <a:solidFill>
                <a:schemeClr val="tx1"/>
              </a:solidFill>
              <a:latin typeface="Calibri"/>
            </a:rPr>
            <a:t> appropriate Vendor</a:t>
          </a:r>
          <a:r>
            <a:rPr lang="en-US" sz="1550" kern="1200">
              <a:solidFill>
                <a:schemeClr val="tx1"/>
              </a:solidFill>
            </a:rPr>
            <a:t> within 24 hours.</a:t>
          </a:r>
        </a:p>
      </dsp:txBody>
      <dsp:txXfrm>
        <a:off x="0" y="2675394"/>
        <a:ext cx="8553450" cy="458120"/>
      </dsp:txXfrm>
    </dsp:sp>
    <dsp:sp modelId="{9211C896-97DC-44A0-B1AE-0C081D53FAF3}">
      <dsp:nvSpPr>
        <dsp:cNvPr id="0" name=""/>
        <dsp:cNvSpPr/>
      </dsp:nvSpPr>
      <dsp:spPr>
        <a:xfrm rot="10800000">
          <a:off x="0" y="1140523"/>
          <a:ext cx="8553450" cy="1151158"/>
        </a:xfrm>
        <a:prstGeom prst="upArrowCallout">
          <a:avLst/>
        </a:prstGeom>
        <a:solidFill>
          <a:schemeClr val="accent2">
            <a:shade val="80000"/>
            <a:hueOff val="140447"/>
            <a:satOff val="-7527"/>
            <a:lumOff val="1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rPr>
            <a:t>Member or Legal Guardian Signs the Request</a:t>
          </a:r>
          <a:r>
            <a:rPr lang="en-US" sz="2000" b="1" kern="1200">
              <a:solidFill>
                <a:schemeClr val="tx1"/>
              </a:solidFill>
              <a:latin typeface="Calibri"/>
            </a:rPr>
            <a:t> </a:t>
          </a:r>
        </a:p>
      </dsp:txBody>
      <dsp:txXfrm rot="-10800000">
        <a:off x="0" y="1140523"/>
        <a:ext cx="8553450" cy="404056"/>
      </dsp:txXfrm>
    </dsp:sp>
    <dsp:sp modelId="{D64E0416-D073-419D-80C7-3F4A45566C93}">
      <dsp:nvSpPr>
        <dsp:cNvPr id="0" name=""/>
        <dsp:cNvSpPr/>
      </dsp:nvSpPr>
      <dsp:spPr>
        <a:xfrm>
          <a:off x="0" y="1527429"/>
          <a:ext cx="8553450" cy="3786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688975">
            <a:lnSpc>
              <a:spcPct val="90000"/>
            </a:lnSpc>
            <a:spcBef>
              <a:spcPct val="0"/>
            </a:spcBef>
            <a:spcAft>
              <a:spcPct val="35000"/>
            </a:spcAft>
            <a:buNone/>
          </a:pPr>
          <a:r>
            <a:rPr lang="en-US" sz="1550" kern="1200">
              <a:solidFill>
                <a:schemeClr val="tx1"/>
              </a:solidFill>
            </a:rPr>
            <a:t>Member or guardian confirm the member wants to immediately un-enroll from the Standard Plan.</a:t>
          </a:r>
        </a:p>
      </dsp:txBody>
      <dsp:txXfrm>
        <a:off x="0" y="1527429"/>
        <a:ext cx="8553450" cy="378612"/>
      </dsp:txXfrm>
    </dsp:sp>
    <dsp:sp modelId="{37A416DA-5D8E-4A28-9E20-112652C4B93F}">
      <dsp:nvSpPr>
        <dsp:cNvPr id="0" name=""/>
        <dsp:cNvSpPr/>
      </dsp:nvSpPr>
      <dsp:spPr>
        <a:xfrm rot="10800000">
          <a:off x="0" y="1714"/>
          <a:ext cx="8553450" cy="1151158"/>
        </a:xfrm>
        <a:prstGeom prst="upArrowCallout">
          <a:avLst/>
        </a:prstGeom>
        <a:solidFill>
          <a:schemeClr val="accent2">
            <a:shade val="80000"/>
            <a:hueOff val="210671"/>
            <a:satOff val="-11290"/>
            <a:lumOff val="27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Provider Works with Member to Complete the Request</a:t>
          </a:r>
        </a:p>
      </dsp:txBody>
      <dsp:txXfrm rot="-10800000">
        <a:off x="0" y="1714"/>
        <a:ext cx="8553450" cy="404056"/>
      </dsp:txXfrm>
    </dsp:sp>
    <dsp:sp modelId="{BC727661-E5EB-487E-986A-5BE25811B7C9}">
      <dsp:nvSpPr>
        <dsp:cNvPr id="0" name=""/>
        <dsp:cNvSpPr/>
      </dsp:nvSpPr>
      <dsp:spPr>
        <a:xfrm>
          <a:off x="0" y="388620"/>
          <a:ext cx="8553450" cy="3786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688975">
            <a:lnSpc>
              <a:spcPct val="90000"/>
            </a:lnSpc>
            <a:spcBef>
              <a:spcPct val="0"/>
            </a:spcBef>
            <a:spcAft>
              <a:spcPct val="35000"/>
            </a:spcAft>
            <a:buNone/>
          </a:pPr>
          <a:r>
            <a:rPr lang="en-US" sz="1550" kern="1200">
              <a:solidFill>
                <a:schemeClr val="tx1"/>
              </a:solidFill>
            </a:rPr>
            <a:t>Member and provider discuss which services member needs that are not available in current plan.</a:t>
          </a:r>
        </a:p>
      </dsp:txBody>
      <dsp:txXfrm>
        <a:off x="0" y="388620"/>
        <a:ext cx="8553450" cy="3786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5" tIns="46147" rIns="92295" bIns="46147"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5" tIns="46147" rIns="92295" bIns="46147" rtlCol="0"/>
          <a:lstStyle>
            <a:lvl1pPr algn="r">
              <a:defRPr sz="1200"/>
            </a:lvl1pPr>
          </a:lstStyle>
          <a:p>
            <a:fld id="{22E3A74F-5213-492F-A671-638B398C40A8}" type="datetimeFigureOut">
              <a:rPr lang="en-US" smtClean="0"/>
              <a:t>1/7/2021</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5" tIns="46147" rIns="92295" bIns="46147" rtlCol="0" anchor="ctr"/>
          <a:lstStyle/>
          <a:p>
            <a:endParaRPr lang="en-US"/>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295" tIns="46147" rIns="92295"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1"/>
            <a:ext cx="3004820" cy="461010"/>
          </a:xfrm>
          <a:prstGeom prst="rect">
            <a:avLst/>
          </a:prstGeom>
        </p:spPr>
        <p:txBody>
          <a:bodyPr vert="horz" lIns="92295" tIns="46147" rIns="92295" bIns="46147"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1"/>
            <a:ext cx="3004820" cy="461010"/>
          </a:xfrm>
          <a:prstGeom prst="rect">
            <a:avLst/>
          </a:prstGeom>
        </p:spPr>
        <p:txBody>
          <a:bodyPr vert="horz" lIns="92295" tIns="46147" rIns="92295" bIns="46147" rtlCol="0" anchor="b"/>
          <a:lstStyle>
            <a:lvl1pPr algn="r">
              <a:defRPr sz="1200"/>
            </a:lvl1pPr>
          </a:lstStyle>
          <a:p>
            <a:fld id="{BF706CA6-53B4-45D3-B391-85B12A28BF05}" type="slidenum">
              <a:rPr lang="en-US" smtClean="0"/>
              <a:t>‹#›</a:t>
            </a:fld>
            <a:endParaRPr lang="en-US"/>
          </a:p>
        </p:txBody>
      </p:sp>
    </p:spTree>
    <p:extLst>
      <p:ext uri="{BB962C8B-B14F-4D97-AF65-F5344CB8AC3E}">
        <p14:creationId xmlns:p14="http://schemas.microsoft.com/office/powerpoint/2010/main" val="2099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6CA6-53B4-45D3-B391-85B12A28BF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81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15</a:t>
            </a:fld>
            <a:endParaRPr lang="en-US"/>
          </a:p>
        </p:txBody>
      </p:sp>
    </p:spTree>
    <p:extLst>
      <p:ext uri="{BB962C8B-B14F-4D97-AF65-F5344CB8AC3E}">
        <p14:creationId xmlns:p14="http://schemas.microsoft.com/office/powerpoint/2010/main" val="415069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8227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18</a:t>
            </a:fld>
            <a:endParaRPr lang="en-US"/>
          </a:p>
        </p:txBody>
      </p:sp>
    </p:spTree>
    <p:extLst>
      <p:ext uri="{BB962C8B-B14F-4D97-AF65-F5344CB8AC3E}">
        <p14:creationId xmlns:p14="http://schemas.microsoft.com/office/powerpoint/2010/main" val="69783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19</a:t>
            </a:fld>
            <a:endParaRPr lang="en-US"/>
          </a:p>
        </p:txBody>
      </p:sp>
    </p:spTree>
    <p:extLst>
      <p:ext uri="{BB962C8B-B14F-4D97-AF65-F5344CB8AC3E}">
        <p14:creationId xmlns:p14="http://schemas.microsoft.com/office/powerpoint/2010/main" val="422399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a:cs typeface="Calibri"/>
            </a:endParaRPr>
          </a:p>
        </p:txBody>
      </p:sp>
      <p:sp>
        <p:nvSpPr>
          <p:cNvPr id="4" name="Slide Number Placeholder 3"/>
          <p:cNvSpPr>
            <a:spLocks noGrp="1"/>
          </p:cNvSpPr>
          <p:nvPr>
            <p:ph type="sldNum" sz="quarter" idx="10"/>
          </p:nvPr>
        </p:nvSpPr>
        <p:spPr/>
        <p:txBody>
          <a:bodyPr/>
          <a:lstStyle/>
          <a:p>
            <a:fld id="{BF706CA6-53B4-45D3-B391-85B12A28BF05}" type="slidenum">
              <a:rPr lang="en-US" smtClean="0"/>
              <a:t>20</a:t>
            </a:fld>
            <a:endParaRPr lang="en-US"/>
          </a:p>
        </p:txBody>
      </p:sp>
    </p:spTree>
    <p:extLst>
      <p:ext uri="{BB962C8B-B14F-4D97-AF65-F5344CB8AC3E}">
        <p14:creationId xmlns:p14="http://schemas.microsoft.com/office/powerpoint/2010/main" val="410930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3103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22</a:t>
            </a:fld>
            <a:endParaRPr lang="en-US"/>
          </a:p>
        </p:txBody>
      </p:sp>
    </p:spTree>
    <p:extLst>
      <p:ext uri="{BB962C8B-B14F-4D97-AF65-F5344CB8AC3E}">
        <p14:creationId xmlns:p14="http://schemas.microsoft.com/office/powerpoint/2010/main" val="53423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2823505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5958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26</a:t>
            </a:fld>
            <a:endParaRPr lang="en-US"/>
          </a:p>
        </p:txBody>
      </p:sp>
    </p:spTree>
    <p:extLst>
      <p:ext uri="{BB962C8B-B14F-4D97-AF65-F5344CB8AC3E}">
        <p14:creationId xmlns:p14="http://schemas.microsoft.com/office/powerpoint/2010/main" val="410930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6</a:t>
            </a:fld>
            <a:endParaRPr lang="en-US"/>
          </a:p>
        </p:txBody>
      </p:sp>
    </p:spTree>
    <p:extLst>
      <p:ext uri="{BB962C8B-B14F-4D97-AF65-F5344CB8AC3E}">
        <p14:creationId xmlns:p14="http://schemas.microsoft.com/office/powerpoint/2010/main" val="113361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27</a:t>
            </a:fld>
            <a:endParaRPr lang="en-US"/>
          </a:p>
        </p:txBody>
      </p:sp>
    </p:spTree>
    <p:extLst>
      <p:ext uri="{BB962C8B-B14F-4D97-AF65-F5344CB8AC3E}">
        <p14:creationId xmlns:p14="http://schemas.microsoft.com/office/powerpoint/2010/main" val="363500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30</a:t>
            </a:fld>
            <a:endParaRPr lang="en-US"/>
          </a:p>
        </p:txBody>
      </p:sp>
    </p:spTree>
    <p:extLst>
      <p:ext uri="{BB962C8B-B14F-4D97-AF65-F5344CB8AC3E}">
        <p14:creationId xmlns:p14="http://schemas.microsoft.com/office/powerpoint/2010/main" val="3142836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31</a:t>
            </a:fld>
            <a:endParaRPr lang="en-US"/>
          </a:p>
        </p:txBody>
      </p:sp>
    </p:spTree>
    <p:extLst>
      <p:ext uri="{BB962C8B-B14F-4D97-AF65-F5344CB8AC3E}">
        <p14:creationId xmlns:p14="http://schemas.microsoft.com/office/powerpoint/2010/main" val="524915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32</a:t>
            </a:fld>
            <a:endParaRPr lang="en-US"/>
          </a:p>
        </p:txBody>
      </p:sp>
    </p:spTree>
    <p:extLst>
      <p:ext uri="{BB962C8B-B14F-4D97-AF65-F5344CB8AC3E}">
        <p14:creationId xmlns:p14="http://schemas.microsoft.com/office/powerpoint/2010/main" val="358815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33</a:t>
            </a:fld>
            <a:endParaRPr lang="en-US"/>
          </a:p>
        </p:txBody>
      </p:sp>
    </p:spTree>
    <p:extLst>
      <p:ext uri="{BB962C8B-B14F-4D97-AF65-F5344CB8AC3E}">
        <p14:creationId xmlns:p14="http://schemas.microsoft.com/office/powerpoint/2010/main" val="548256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34</a:t>
            </a:fld>
            <a:endParaRPr lang="en-US"/>
          </a:p>
        </p:txBody>
      </p:sp>
    </p:spTree>
    <p:extLst>
      <p:ext uri="{BB962C8B-B14F-4D97-AF65-F5344CB8AC3E}">
        <p14:creationId xmlns:p14="http://schemas.microsoft.com/office/powerpoint/2010/main" val="4284669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35</a:t>
            </a:fld>
            <a:endParaRPr lang="en-US"/>
          </a:p>
        </p:txBody>
      </p:sp>
    </p:spTree>
    <p:extLst>
      <p:ext uri="{BB962C8B-B14F-4D97-AF65-F5344CB8AC3E}">
        <p14:creationId xmlns:p14="http://schemas.microsoft.com/office/powerpoint/2010/main" val="3549519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36</a:t>
            </a:fld>
            <a:endParaRPr lang="en-US"/>
          </a:p>
        </p:txBody>
      </p:sp>
    </p:spTree>
    <p:extLst>
      <p:ext uri="{BB962C8B-B14F-4D97-AF65-F5344CB8AC3E}">
        <p14:creationId xmlns:p14="http://schemas.microsoft.com/office/powerpoint/2010/main" val="1564161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37</a:t>
            </a:fld>
            <a:endParaRPr lang="en-US"/>
          </a:p>
        </p:txBody>
      </p:sp>
    </p:spTree>
    <p:extLst>
      <p:ext uri="{BB962C8B-B14F-4D97-AF65-F5344CB8AC3E}">
        <p14:creationId xmlns:p14="http://schemas.microsoft.com/office/powerpoint/2010/main" val="407197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38</a:t>
            </a:fld>
            <a:endParaRPr lang="en-US"/>
          </a:p>
        </p:txBody>
      </p:sp>
    </p:spTree>
    <p:extLst>
      <p:ext uri="{BB962C8B-B14F-4D97-AF65-F5344CB8AC3E}">
        <p14:creationId xmlns:p14="http://schemas.microsoft.com/office/powerpoint/2010/main" val="223053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7</a:t>
            </a:fld>
            <a:endParaRPr lang="en-US"/>
          </a:p>
        </p:txBody>
      </p:sp>
    </p:spTree>
    <p:extLst>
      <p:ext uri="{BB962C8B-B14F-4D97-AF65-F5344CB8AC3E}">
        <p14:creationId xmlns:p14="http://schemas.microsoft.com/office/powerpoint/2010/main" val="7825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39</a:t>
            </a:fld>
            <a:endParaRPr lang="en-US"/>
          </a:p>
        </p:txBody>
      </p:sp>
    </p:spTree>
    <p:extLst>
      <p:ext uri="{BB962C8B-B14F-4D97-AF65-F5344CB8AC3E}">
        <p14:creationId xmlns:p14="http://schemas.microsoft.com/office/powerpoint/2010/main" val="3901796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40</a:t>
            </a:fld>
            <a:endParaRPr lang="en-US"/>
          </a:p>
        </p:txBody>
      </p:sp>
    </p:spTree>
    <p:extLst>
      <p:ext uri="{BB962C8B-B14F-4D97-AF65-F5344CB8AC3E}">
        <p14:creationId xmlns:p14="http://schemas.microsoft.com/office/powerpoint/2010/main" val="1849552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41</a:t>
            </a:fld>
            <a:endParaRPr lang="en-US"/>
          </a:p>
        </p:txBody>
      </p:sp>
    </p:spTree>
    <p:extLst>
      <p:ext uri="{BB962C8B-B14F-4D97-AF65-F5344CB8AC3E}">
        <p14:creationId xmlns:p14="http://schemas.microsoft.com/office/powerpoint/2010/main" val="1192921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42</a:t>
            </a:fld>
            <a:endParaRPr lang="en-US"/>
          </a:p>
        </p:txBody>
      </p:sp>
    </p:spTree>
    <p:extLst>
      <p:ext uri="{BB962C8B-B14F-4D97-AF65-F5344CB8AC3E}">
        <p14:creationId xmlns:p14="http://schemas.microsoft.com/office/powerpoint/2010/main" val="1770823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43</a:t>
            </a:fld>
            <a:endParaRPr lang="en-US"/>
          </a:p>
        </p:txBody>
      </p:sp>
    </p:spTree>
    <p:extLst>
      <p:ext uri="{BB962C8B-B14F-4D97-AF65-F5344CB8AC3E}">
        <p14:creationId xmlns:p14="http://schemas.microsoft.com/office/powerpoint/2010/main" val="2350609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a:p>
        </p:txBody>
      </p:sp>
      <p:sp>
        <p:nvSpPr>
          <p:cNvPr id="4" name="Slide Number Placeholder 3"/>
          <p:cNvSpPr>
            <a:spLocks noGrp="1"/>
          </p:cNvSpPr>
          <p:nvPr>
            <p:ph type="sldNum" sz="quarter" idx="10"/>
          </p:nvPr>
        </p:nvSpPr>
        <p:spPr/>
        <p:txBody>
          <a:bodyPr/>
          <a:lstStyle/>
          <a:p>
            <a:fld id="{BF706CA6-53B4-45D3-B391-85B12A28BF05}" type="slidenum">
              <a:rPr lang="en-US" smtClean="0"/>
              <a:t>44</a:t>
            </a:fld>
            <a:endParaRPr lang="en-US"/>
          </a:p>
        </p:txBody>
      </p:sp>
    </p:spTree>
    <p:extLst>
      <p:ext uri="{BB962C8B-B14F-4D97-AF65-F5344CB8AC3E}">
        <p14:creationId xmlns:p14="http://schemas.microsoft.com/office/powerpoint/2010/main" val="194215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7CE852-341F-5549-9E8C-1E2BFCE478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48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8</a:t>
            </a:fld>
            <a:endParaRPr lang="en-US"/>
          </a:p>
        </p:txBody>
      </p:sp>
    </p:spTree>
    <p:extLst>
      <p:ext uri="{BB962C8B-B14F-4D97-AF65-F5344CB8AC3E}">
        <p14:creationId xmlns:p14="http://schemas.microsoft.com/office/powerpoint/2010/main" val="217755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9</a:t>
            </a:fld>
            <a:endParaRPr lang="en-US"/>
          </a:p>
        </p:txBody>
      </p:sp>
    </p:spTree>
    <p:extLst>
      <p:ext uri="{BB962C8B-B14F-4D97-AF65-F5344CB8AC3E}">
        <p14:creationId xmlns:p14="http://schemas.microsoft.com/office/powerpoint/2010/main" val="242141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706CA6-53B4-45D3-B391-85B12A28BF05}" type="slidenum">
              <a:rPr lang="en-US" smtClean="0"/>
              <a:t>10</a:t>
            </a:fld>
            <a:endParaRPr lang="en-US"/>
          </a:p>
        </p:txBody>
      </p:sp>
    </p:spTree>
    <p:extLst>
      <p:ext uri="{BB962C8B-B14F-4D97-AF65-F5344CB8AC3E}">
        <p14:creationId xmlns:p14="http://schemas.microsoft.com/office/powerpoint/2010/main" val="198975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12</a:t>
            </a:fld>
            <a:endParaRPr lang="en-US"/>
          </a:p>
        </p:txBody>
      </p:sp>
    </p:spTree>
    <p:extLst>
      <p:ext uri="{BB962C8B-B14F-4D97-AF65-F5344CB8AC3E}">
        <p14:creationId xmlns:p14="http://schemas.microsoft.com/office/powerpoint/2010/main" val="59649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13</a:t>
            </a:fld>
            <a:endParaRPr lang="en-US"/>
          </a:p>
        </p:txBody>
      </p:sp>
    </p:spTree>
    <p:extLst>
      <p:ext uri="{BB962C8B-B14F-4D97-AF65-F5344CB8AC3E}">
        <p14:creationId xmlns:p14="http://schemas.microsoft.com/office/powerpoint/2010/main" val="145971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706CA6-53B4-45D3-B391-85B12A28BF05}" type="slidenum">
              <a:rPr lang="en-US" smtClean="0"/>
              <a:t>14</a:t>
            </a:fld>
            <a:endParaRPr lang="en-US"/>
          </a:p>
        </p:txBody>
      </p:sp>
    </p:spTree>
    <p:extLst>
      <p:ext uri="{BB962C8B-B14F-4D97-AF65-F5344CB8AC3E}">
        <p14:creationId xmlns:p14="http://schemas.microsoft.com/office/powerpoint/2010/main" val="135785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emf"/><Relationship Id="rId4" Type="http://schemas.openxmlformats.org/officeDocument/2006/relationships/oleObject" Target="../embeddings/oleObject28.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5.emf"/><Relationship Id="rId4" Type="http://schemas.openxmlformats.org/officeDocument/2006/relationships/oleObject" Target="../embeddings/oleObject30.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emf"/><Relationship Id="rId4" Type="http://schemas.openxmlformats.org/officeDocument/2006/relationships/oleObject" Target="../embeddings/oleObject3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5.emf"/><Relationship Id="rId4" Type="http://schemas.openxmlformats.org/officeDocument/2006/relationships/oleObject" Target="../embeddings/oleObject36.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5.emf"/><Relationship Id="rId4" Type="http://schemas.openxmlformats.org/officeDocument/2006/relationships/oleObject" Target="../embeddings/oleObject37.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5.emf"/><Relationship Id="rId4" Type="http://schemas.openxmlformats.org/officeDocument/2006/relationships/oleObject" Target="../embeddings/oleObject44.bin"/></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5.emf"/><Relationship Id="rId4" Type="http://schemas.openxmlformats.org/officeDocument/2006/relationships/oleObject" Target="../embeddings/oleObject4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5.emf"/><Relationship Id="rId4" Type="http://schemas.openxmlformats.org/officeDocument/2006/relationships/oleObject" Target="../embeddings/oleObject2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7890" name="Rectangle 2"/>
          <p:cNvSpPr>
            <a:spLocks noChangeArrowheads="1"/>
          </p:cNvSpPr>
          <p:nvPr/>
        </p:nvSpPr>
        <p:spPr bwMode="grayWhite">
          <a:xfrm>
            <a:off x="415637" y="268941"/>
            <a:ext cx="8312727" cy="6320118"/>
          </a:xfrm>
          <a:prstGeom prst="rect">
            <a:avLst/>
          </a:prstGeom>
          <a:solidFill>
            <a:srgbClr val="215C6E"/>
          </a:solidFill>
          <a:ln>
            <a:noFill/>
          </a:ln>
          <a:effectLst/>
        </p:spPr>
        <p:txBody>
          <a:bodyPr wrap="none" lIns="82058" tIns="41029" rIns="82058" bIns="41029" anchor="ctr"/>
          <a:lstStyle/>
          <a:p>
            <a:pPr eaLnBrk="0" fontAlgn="base" hangingPunct="0">
              <a:spcBef>
                <a:spcPct val="0"/>
              </a:spcBef>
              <a:spcAft>
                <a:spcPct val="0"/>
              </a:spcAft>
            </a:pPr>
            <a:endParaRPr lang="en-US" sz="2000">
              <a:solidFill>
                <a:srgbClr val="000000"/>
              </a:solidFill>
              <a:latin typeface="Georgia" pitchFamily="18" charset="0"/>
            </a:endParaRPr>
          </a:p>
        </p:txBody>
      </p:sp>
      <p:pic>
        <p:nvPicPr>
          <p:cNvPr id="677891" name="Picture 3" descr="MP-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1246909" y="268942"/>
            <a:ext cx="1246909" cy="574301"/>
          </a:xfrm>
          <a:prstGeom prst="rect">
            <a:avLst/>
          </a:prstGeom>
          <a:noFill/>
          <a:extLst>
            <a:ext uri="{909E8E84-426E-40DD-AFC4-6F175D3DCCD1}">
              <a14:hiddenFill xmlns:a14="http://schemas.microsoft.com/office/drawing/2010/main">
                <a:solidFill>
                  <a:srgbClr val="FFFFFF"/>
                </a:solidFill>
              </a14:hiddenFill>
            </a:ext>
          </a:extLst>
        </p:spPr>
      </p:pic>
      <p:sp>
        <p:nvSpPr>
          <p:cNvPr id="677892" name="AutoShape 1040"/>
          <p:cNvSpPr>
            <a:spLocks noChangeArrowheads="1"/>
          </p:cNvSpPr>
          <p:nvPr/>
        </p:nvSpPr>
        <p:spPr bwMode="grayWhite">
          <a:xfrm rot="-8100000">
            <a:off x="310454" y="3245250"/>
            <a:ext cx="201706" cy="207818"/>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p>
            <a:pPr eaLnBrk="0" fontAlgn="base" hangingPunct="0">
              <a:lnSpc>
                <a:spcPct val="80000"/>
              </a:lnSpc>
              <a:spcBef>
                <a:spcPct val="10000"/>
              </a:spcBef>
              <a:spcAft>
                <a:spcPct val="10000"/>
              </a:spcAft>
            </a:pPr>
            <a:endParaRPr lang="en-US" sz="1300">
              <a:solidFill>
                <a:srgbClr val="000000"/>
              </a:solidFill>
              <a:ea typeface="Arial Unicode MS" pitchFamily="34" charset="-128"/>
              <a:cs typeface="Arial Unicode MS" pitchFamily="34" charset="-128"/>
            </a:endParaRPr>
          </a:p>
        </p:txBody>
      </p:sp>
      <p:sp>
        <p:nvSpPr>
          <p:cNvPr id="1032" name="Rectangle 8"/>
          <p:cNvSpPr>
            <a:spLocks noChangeArrowheads="1"/>
          </p:cNvSpPr>
          <p:nvPr/>
        </p:nvSpPr>
        <p:spPr bwMode="grayWhite">
          <a:xfrm>
            <a:off x="415637" y="6252883"/>
            <a:ext cx="8312727" cy="33617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lstStyle/>
          <a:p>
            <a:pPr eaLnBrk="0" fontAlgn="base" hangingPunct="0">
              <a:spcBef>
                <a:spcPct val="0"/>
              </a:spcBef>
              <a:spcAft>
                <a:spcPct val="0"/>
              </a:spcAft>
            </a:pPr>
            <a:endParaRPr lang="en-US" sz="2200">
              <a:solidFill>
                <a:srgbClr val="000000"/>
              </a:solidFill>
              <a:ea typeface="Arial Unicode MS" pitchFamily="34" charset="-128"/>
              <a:cs typeface="Arial Unicode MS" pitchFamily="34" charset="-128"/>
            </a:endParaRPr>
          </a:p>
        </p:txBody>
      </p:sp>
      <p:sp>
        <p:nvSpPr>
          <p:cNvPr id="677894" name="Rectangle 6"/>
          <p:cNvSpPr>
            <a:spLocks noGrp="1" noChangeArrowheads="1"/>
          </p:cNvSpPr>
          <p:nvPr>
            <p:ph type="ctrTitle"/>
          </p:nvPr>
        </p:nvSpPr>
        <p:spPr>
          <a:xfrm>
            <a:off x="1246909" y="3114668"/>
            <a:ext cx="7420841" cy="467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defRPr sz="2500">
                <a:solidFill>
                  <a:schemeClr val="tx2"/>
                </a:solidFill>
              </a:defRPr>
            </a:lvl1pPr>
          </a:lstStyle>
          <a:p>
            <a:pPr lvl="0"/>
            <a:r>
              <a:rPr lang="en-US" noProof="0"/>
              <a:t>Click to edit Master title style</a:t>
            </a:r>
          </a:p>
        </p:txBody>
      </p:sp>
      <p:sp>
        <p:nvSpPr>
          <p:cNvPr id="677895" name="Rectangle 7"/>
          <p:cNvSpPr>
            <a:spLocks noGrp="1" noChangeArrowheads="1"/>
          </p:cNvSpPr>
          <p:nvPr>
            <p:ph type="subTitle" sz="quarter" idx="1"/>
          </p:nvPr>
        </p:nvSpPr>
        <p:spPr>
          <a:xfrm>
            <a:off x="1246909" y="3765176"/>
            <a:ext cx="7420841" cy="17537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lvl1pPr marL="0" indent="0">
              <a:buFontTx/>
              <a:buNone/>
              <a:defRPr sz="16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03339544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1289251"/>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350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066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AE498-3029-45F6-8164-98CBFE008850}"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911B48-698D-48CF-8A6C-845D8B2567EB}" type="slidenum">
              <a:rPr lang="en-US" smtClean="0"/>
              <a:t>‹#›</a:t>
            </a:fld>
            <a:endParaRPr lang="en-US" dirty="0"/>
          </a:p>
        </p:txBody>
      </p:sp>
    </p:spTree>
    <p:extLst>
      <p:ext uri="{BB962C8B-B14F-4D97-AF65-F5344CB8AC3E}">
        <p14:creationId xmlns:p14="http://schemas.microsoft.com/office/powerpoint/2010/main" val="25997461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919692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1558537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18938653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5785007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9088714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4192496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6059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5844977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9589420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24" y="624054"/>
            <a:ext cx="8759952" cy="548640"/>
          </a:xfrm>
        </p:spPr>
        <p:txBody>
          <a:bodyPr anchor="t">
            <a:noAutofit/>
          </a:bodyPr>
          <a:lstStyle>
            <a:lvl1pPr algn="l">
              <a:defRPr sz="24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a:solidFill>
                <a:srgbClr val="000000"/>
              </a:solidFill>
              <a:cs typeface="Arial" charset="0"/>
            </a:endParaRPr>
          </a:p>
        </p:txBody>
      </p:sp>
    </p:spTree>
    <p:extLst>
      <p:ext uri="{BB962C8B-B14F-4D97-AF65-F5344CB8AC3E}">
        <p14:creationId xmlns:p14="http://schemas.microsoft.com/office/powerpoint/2010/main" val="1248129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r>
              <a:rPr lang="en-US">
                <a:solidFill>
                  <a:prstClr val="black"/>
                </a:solidFill>
              </a:rPr>
              <a:t>MEDICAID SAMPLE PRES | MONTH DAY, </a:t>
            </a:r>
            <a:r>
              <a:rPr lang="en-US" err="1">
                <a:solidFill>
                  <a:prstClr val="black"/>
                </a:solidFill>
              </a:rPr>
              <a:t>YYYY</a:t>
            </a:r>
            <a:r>
              <a:rPr lang="en-US">
                <a:solidFill>
                  <a:prstClr val="black"/>
                </a:solidFill>
              </a:rPr>
              <a:t> | </a:t>
            </a:r>
            <a:r>
              <a:rPr lang="en-US" err="1">
                <a:solidFill>
                  <a:prstClr val="black"/>
                </a:solidFill>
              </a:rPr>
              <a:t>v2</a:t>
            </a:r>
            <a:endParaRPr lang="en-US">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865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0D8007-AD45-452E-8369-B01B1F26A744}" type="datetimeFigureOut">
              <a:rPr lang="en-US" smtClean="0">
                <a:solidFill>
                  <a:prstClr val="black"/>
                </a:solidFill>
              </a:rPr>
              <a:pPr/>
              <a:t>1/7/2021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4372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492587"/>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34486067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24076339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15209476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167197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67301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701198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1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8073625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9617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2542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63498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0663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345602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4434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09745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809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0533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821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1659968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13681757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17302796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8907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95477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11481389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764595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072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409884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217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6137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7418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018608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7044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6593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40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4138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0170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1323984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780547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99361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3737506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5180071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1081534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737256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3388600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718522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743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04243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8496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75198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461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735505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073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48655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4936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647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299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8952388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4320" y="1447801"/>
            <a:ext cx="7888288" cy="4592638"/>
          </a:xfrm>
          <a:prstGeom prst="rect">
            <a:avLst/>
          </a:prstGeo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1" name="Footer Placeholder 20"/>
          <p:cNvSpPr>
            <a:spLocks noGrp="1"/>
          </p:cNvSpPr>
          <p:nvPr>
            <p:ph type="ftr" sz="quarter" idx="13"/>
          </p:nvPr>
        </p:nvSpPr>
        <p:spPr>
          <a:xfrm>
            <a:off x="274320" y="6573308"/>
            <a:ext cx="7682971" cy="284692"/>
          </a:xfrm>
          <a:prstGeom prst="rect">
            <a:avLst/>
          </a:prstGeo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All County WEBCAST | May 30, 2019</a:t>
            </a:r>
          </a:p>
        </p:txBody>
      </p:sp>
      <p:sp>
        <p:nvSpPr>
          <p:cNvPr id="22" name="Slide Number Placeholder 21"/>
          <p:cNvSpPr>
            <a:spLocks noGrp="1"/>
          </p:cNvSpPr>
          <p:nvPr>
            <p:ph type="sldNum" sz="quarter" idx="14"/>
          </p:nvPr>
        </p:nvSpPr>
        <p:spPr>
          <a:xfrm>
            <a:off x="8305800" y="6573308"/>
            <a:ext cx="564098" cy="284692"/>
          </a:xfrm>
          <a:prstGeom prst="rect">
            <a:avLst/>
          </a:prstGeo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
        <p:nvSpPr>
          <p:cNvPr id="23" name="Title 1"/>
          <p:cNvSpPr>
            <a:spLocks noGrp="1"/>
          </p:cNvSpPr>
          <p:nvPr>
            <p:ph type="title" hasCustomPrompt="1"/>
          </p:nvPr>
        </p:nvSpPr>
        <p:spPr>
          <a:xfrm>
            <a:off x="274320" y="457200"/>
            <a:ext cx="7843267" cy="548640"/>
          </a:xfrm>
          <a:prstGeom prst="rect">
            <a:avLst/>
          </a:prstGeo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D1E7BAD-9257-4FDC-9C93-955E29F35BD1}"/>
              </a:ext>
            </a:extLst>
          </p:cNvPr>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Tree>
    <p:extLst>
      <p:ext uri="{BB962C8B-B14F-4D97-AF65-F5344CB8AC3E}">
        <p14:creationId xmlns:p14="http://schemas.microsoft.com/office/powerpoint/2010/main" val="37354831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9068455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38072313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20817967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000252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100464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881701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842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643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7783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95405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3279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202992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8143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87427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2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4630567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4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33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4013148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760452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a:solidFill>
                <a:srgbClr val="000000"/>
              </a:solidFill>
              <a:cs typeface="Arial" charset="0"/>
            </a:endParaRPr>
          </a:p>
        </p:txBody>
      </p:sp>
    </p:spTree>
    <p:extLst>
      <p:ext uri="{BB962C8B-B14F-4D97-AF65-F5344CB8AC3E}">
        <p14:creationId xmlns:p14="http://schemas.microsoft.com/office/powerpoint/2010/main" val="349298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9981336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endParaRPr lang="en-US">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27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endParaRPr lang="en-US">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127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endParaRPr lang="en-US">
              <a:solidFill>
                <a:prstClr val="black"/>
              </a:solidFill>
            </a:endParaRP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56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1596723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4013798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3907983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111104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852620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1813352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20293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5636" y="1344706"/>
            <a:ext cx="4087091" cy="470647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344706"/>
            <a:ext cx="4087091" cy="470647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9485946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920079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a:solidFill>
                <a:srgbClr val="000000"/>
              </a:solidFill>
              <a:cs typeface="Arial" charset="0"/>
            </a:endParaRPr>
          </a:p>
        </p:txBody>
      </p:sp>
    </p:spTree>
    <p:extLst>
      <p:ext uri="{BB962C8B-B14F-4D97-AF65-F5344CB8AC3E}">
        <p14:creationId xmlns:p14="http://schemas.microsoft.com/office/powerpoint/2010/main" val="74210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r>
              <a:rPr lang="en-US">
                <a:solidFill>
                  <a:prstClr val="black"/>
                </a:solidFill>
              </a:rPr>
              <a:t>MEDICAID SAMPLE PRES | MONTH DAY, YYYY | </a:t>
            </a:r>
            <a:r>
              <a:rPr lang="en-US" err="1">
                <a:solidFill>
                  <a:prstClr val="black"/>
                </a:solidFill>
              </a:rPr>
              <a:t>v2</a:t>
            </a:r>
            <a:endParaRPr lang="en-US">
              <a:solidFill>
                <a:prstClr val="black"/>
              </a:solidFill>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17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347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923777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33838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494050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03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5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1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64678956"/>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41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26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18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736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4078189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907343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053157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91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2000">
                <a:latin typeface="Franklin Gothic Medium" panose="020B0603020102020204" pitchFamily="34" charset="0"/>
              </a:defRPr>
            </a:lvl2pPr>
            <a:lvl3pPr marL="973138" indent="-228600">
              <a:lnSpc>
                <a:spcPct val="100000"/>
              </a:lnSpc>
              <a:spcBef>
                <a:spcPts val="0"/>
              </a:spcBef>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9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57743252"/>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Franklin Gothic Medium" panose="020B0603020102020204" pitchFamily="34" charset="0"/>
              </a:defRPr>
            </a:lvl1pPr>
          </a:lstStyle>
          <a:p>
            <a:pPr lvl="0"/>
            <a:r>
              <a:rPr lang="en-US"/>
              <a:t>Click icon below to add table or chart</a:t>
            </a:r>
          </a:p>
        </p:txBody>
      </p:sp>
      <p:sp>
        <p:nvSpPr>
          <p:cNvPr id="13"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813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49458"/>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Franklin Gothic Medium" panose="020B06030201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11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a:latin typeface="Franklin Gothic Medium Cond" panose="020B0606030402020204" pitchFamily="34" charset="0"/>
              </a:defRPr>
            </a:lvl2pPr>
            <a:lvl3pPr>
              <a:defRPr sz="200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524933" y="6251575"/>
            <a:ext cx="7992005"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Franklin Gothic Demi Cond" panose="020B07060304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Franklin Gothic Medium Cond" panose="020B0606030402020204" pitchFamily="34" charset="0"/>
              </a:defRPr>
            </a:lvl1pPr>
            <a:lvl2pPr marL="514350" indent="-171450">
              <a:buFont typeface="Franklin Gothic Medium Cond" panose="020B0606030402020204" pitchFamily="34" charset="0"/>
              <a:buChar char="–"/>
              <a:defRPr sz="2000" baseline="0">
                <a:latin typeface="Franklin Gothic Medium Cond" panose="020B0606030402020204" pitchFamily="34" charset="0"/>
              </a:defRPr>
            </a:lvl2pPr>
            <a:lvl3pPr>
              <a:defRPr sz="2000" baseline="0">
                <a:latin typeface="Franklin Gothic Medium Cond" panose="020B0606030402020204" pitchFamily="34" charset="0"/>
              </a:defRPr>
            </a:lvl3pPr>
          </a:lstStyle>
          <a:p>
            <a:pPr lvl="0"/>
            <a:r>
              <a:rPr lang="en-US"/>
              <a:t>Click to add bullets</a:t>
            </a:r>
          </a:p>
          <a:p>
            <a:pPr lvl="1"/>
            <a:r>
              <a:rPr lang="en-US"/>
              <a:t>Bullet 2</a:t>
            </a:r>
          </a:p>
          <a:p>
            <a:pPr lvl="2"/>
            <a:r>
              <a:rPr lang="en-US"/>
              <a:t>Bullet 3</a:t>
            </a:r>
          </a:p>
        </p:txBody>
      </p:sp>
      <p:sp>
        <p:nvSpPr>
          <p:cNvPr id="16"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714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5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Franklin Gothic Demi Cond" panose="020B0706030402020204" pitchFamily="34" charset="0"/>
              </a:defRPr>
            </a:lvl1pPr>
          </a:lstStyle>
          <a:p>
            <a:r>
              <a:rPr lang="en-US">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61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104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65066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r>
              <a:rPr lang="en-US">
                <a:solidFill>
                  <a:prstClr val="black"/>
                </a:solidFill>
              </a:rPr>
              <a:t>Care Management Recommendations Summary Deck | VDRAFT 11/29/2017</a:t>
            </a: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a:solidFill>
                <a:prstClr val="black"/>
              </a:solidFill>
            </a:endParaRPr>
          </a:p>
        </p:txBody>
      </p:sp>
      <p:sp>
        <p:nvSpPr>
          <p:cNvPr id="11" name="Rectangle 10"/>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2962419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636614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32954518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292614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998322"/>
            <a:ext cx="5486977" cy="369296"/>
          </a:xfrm>
        </p:spPr>
        <p:txBody>
          <a:bodyPr/>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32" y="1344706"/>
            <a:ext cx="5486977" cy="3382776"/>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r>
              <a:rPr lang="en-US"/>
              <a:t>Click icon to add picture</a:t>
            </a:r>
          </a:p>
        </p:txBody>
      </p:sp>
      <p:sp>
        <p:nvSpPr>
          <p:cNvPr id="4" name="Text Placeholder 3"/>
          <p:cNvSpPr>
            <a:spLocks noGrp="1"/>
          </p:cNvSpPr>
          <p:nvPr>
            <p:ph type="body" sz="half" idx="2"/>
          </p:nvPr>
        </p:nvSpPr>
        <p:spPr>
          <a:xfrm>
            <a:off x="1792432" y="5367618"/>
            <a:ext cx="5486977" cy="683559"/>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87125080"/>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215501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774037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7832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3136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0747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859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30228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56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515598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3509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53338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9816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605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858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3370856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298647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636" y="431964"/>
            <a:ext cx="7966364" cy="400073"/>
          </a:xfrm>
        </p:spPr>
        <p:txBody>
          <a:bodyPr/>
          <a:lstStyle/>
          <a:p>
            <a:r>
              <a:rPr lang="en-US"/>
              <a:t>Click to edit Master title style</a:t>
            </a:r>
          </a:p>
        </p:txBody>
      </p:sp>
      <p:sp>
        <p:nvSpPr>
          <p:cNvPr id="3" name="Table Placeholder 2"/>
          <p:cNvSpPr>
            <a:spLocks noGrp="1"/>
          </p:cNvSpPr>
          <p:nvPr>
            <p:ph type="tbl" idx="1"/>
          </p:nvPr>
        </p:nvSpPr>
        <p:spPr>
          <a:xfrm>
            <a:off x="415637" y="1344706"/>
            <a:ext cx="8312727" cy="4706471"/>
          </a:xfrm>
        </p:spPr>
        <p:txBody>
          <a:bodyPr/>
          <a:lstStyle/>
          <a:p>
            <a:r>
              <a:rPr lang="en-US"/>
              <a:t>Click icon to add table</a:t>
            </a:r>
          </a:p>
        </p:txBody>
      </p:sp>
      <p:sp>
        <p:nvSpPr>
          <p:cNvPr id="4" name="Footer Placeholder 3"/>
          <p:cNvSpPr>
            <a:spLocks noGrp="1"/>
          </p:cNvSpPr>
          <p:nvPr>
            <p:ph type="ftr" sz="quarter" idx="10"/>
          </p:nvPr>
        </p:nvSpPr>
        <p:spPr>
          <a:xfrm>
            <a:off x="415637" y="6252882"/>
            <a:ext cx="5886739" cy="201706"/>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841530052"/>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3575746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606901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335572"/>
            <a:ext cx="7888288"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4638"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702702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969452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1495659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255234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b="1">
              <a:solidFill>
                <a:srgbClr val="000000"/>
              </a:solidFill>
              <a:cs typeface="Arial" charset="0"/>
            </a:endParaRPr>
          </a:p>
        </p:txBody>
      </p:sp>
    </p:spTree>
    <p:extLst>
      <p:ext uri="{BB962C8B-B14F-4D97-AF65-F5344CB8AC3E}">
        <p14:creationId xmlns:p14="http://schemas.microsoft.com/office/powerpoint/2010/main" val="31107880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28" y="6573308"/>
            <a:ext cx="7682971" cy="284692"/>
          </a:xfrm>
        </p:spPr>
        <p:txBody>
          <a:bodyPr/>
          <a:lstStyle>
            <a:lvl1pPr algn="l">
              <a:defRPr sz="1000" cap="all" baseline="0">
                <a:solidFill>
                  <a:schemeClr val="tx1"/>
                </a:solidFill>
                <a:latin typeface="+mj-lt"/>
              </a:defRPr>
            </a:lvl1pPr>
          </a:lstStyle>
          <a:p>
            <a:r>
              <a:rPr lang="en-US">
                <a:solidFill>
                  <a:prstClr val="black"/>
                </a:solidFill>
              </a:rPr>
              <a:t>MEDICAID SAMPLE PRES | MONTH DAY, YYYY | v2</a:t>
            </a:r>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597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18692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222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36" y="431964"/>
            <a:ext cx="7966364" cy="400073"/>
          </a:xfrm>
        </p:spPr>
        <p:txBody>
          <a:bodyPr/>
          <a:lstStyle/>
          <a:p>
            <a:r>
              <a:rPr lang="en-US"/>
              <a:t>Click to edit Master title style</a:t>
            </a:r>
          </a:p>
        </p:txBody>
      </p:sp>
      <p:sp>
        <p:nvSpPr>
          <p:cNvPr id="3" name="Text Placeholder 2"/>
          <p:cNvSpPr>
            <a:spLocks noGrp="1"/>
          </p:cNvSpPr>
          <p:nvPr>
            <p:ph type="body" sz="half" idx="1"/>
          </p:nvPr>
        </p:nvSpPr>
        <p:spPr>
          <a:xfrm>
            <a:off x="415636" y="1344706"/>
            <a:ext cx="4087091" cy="47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344706"/>
            <a:ext cx="4087091" cy="47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5637" y="6252882"/>
            <a:ext cx="5886739" cy="201706"/>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66178990"/>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2880710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32902918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3790820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035301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267792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007527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1829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06757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485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497507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449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370693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2155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23328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153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1"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2" name="Straight Connector 11"/>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39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2340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a:t>Click to edit Master text styles</a:t>
            </a:r>
          </a:p>
        </p:txBody>
      </p:sp>
    </p:spTree>
    <p:extLst>
      <p:ext uri="{BB962C8B-B14F-4D97-AF65-F5344CB8AC3E}">
        <p14:creationId xmlns:p14="http://schemas.microsoft.com/office/powerpoint/2010/main" val="3658604671"/>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201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0" baseline="0">
                <a:latin typeface="+mn-lt"/>
              </a:defRPr>
            </a:lvl1pPr>
          </a:lstStyle>
          <a:p>
            <a:pPr lvl="0"/>
            <a:r>
              <a:rPr lang="en-US"/>
              <a:t>Click to Add Date</a:t>
            </a:r>
          </a:p>
        </p:txBody>
      </p:sp>
    </p:spTree>
    <p:extLst>
      <p:ext uri="{BB962C8B-B14F-4D97-AF65-F5344CB8AC3E}">
        <p14:creationId xmlns:p14="http://schemas.microsoft.com/office/powerpoint/2010/main" val="40077281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55400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3600" b="1" baseline="0">
                <a:latin typeface="+mj-lt"/>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800" b="1" baseline="0">
                <a:latin typeface="+mn-lt"/>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2400" baseline="0">
                <a:latin typeface="+mn-lt"/>
              </a:defRPr>
            </a:lvl1pPr>
          </a:lstStyle>
          <a:p>
            <a:pPr lvl="0"/>
            <a:r>
              <a:rPr lang="en-US"/>
              <a:t>Click to Add Date</a:t>
            </a:r>
          </a:p>
        </p:txBody>
      </p:sp>
    </p:spTree>
    <p:extLst>
      <p:ext uri="{BB962C8B-B14F-4D97-AF65-F5344CB8AC3E}">
        <p14:creationId xmlns:p14="http://schemas.microsoft.com/office/powerpoint/2010/main" val="3054119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00627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1"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Tree>
    <p:extLst>
      <p:ext uri="{BB962C8B-B14F-4D97-AF65-F5344CB8AC3E}">
        <p14:creationId xmlns:p14="http://schemas.microsoft.com/office/powerpoint/2010/main" val="3514253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323111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2300" y="1335572"/>
            <a:ext cx="7891272"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622300" y="2548467"/>
            <a:ext cx="7891272" cy="3699933"/>
          </a:xfrm>
        </p:spPr>
        <p:txBody>
          <a:bodyPr/>
          <a:lstStyle>
            <a:lvl1pPr marL="0" indent="0" algn="ctr">
              <a:buNone/>
              <a:defRPr baseline="0">
                <a:latin typeface="+mn-lt"/>
              </a:defRPr>
            </a:lvl1pPr>
          </a:lstStyle>
          <a:p>
            <a:pPr lvl="0"/>
            <a:r>
              <a:rPr lang="en-US"/>
              <a:t>Click icon below to add table or chart</a:t>
            </a:r>
          </a:p>
        </p:txBody>
      </p:sp>
      <p:sp>
        <p:nvSpPr>
          <p:cNvPr id="10"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7"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8"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9" name="Straight Connector 1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7881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75097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n-lt"/>
              </a:defRPr>
            </a:lvl1pPr>
          </a:lstStyle>
          <a:p>
            <a:pPr lvl="0"/>
            <a:r>
              <a:rPr lang="en-US"/>
              <a:t>Click icon below to add table or chart</a:t>
            </a: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4"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6"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7"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8" name="Straight Connector 17"/>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5134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40396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299"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p:spPr>
        <p:txBody>
          <a:bodyPr/>
          <a:lstStyle>
            <a:lvl1pPr marL="0" indent="0" algn="ctr">
              <a:buNone/>
              <a:defRPr baseline="0">
                <a:latin typeface="+mn-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7"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22"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23"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4" name="Slide Number Placeholder 21"/>
          <p:cNvSpPr>
            <a:spLocks noGrp="1"/>
          </p:cNvSpPr>
          <p:nvPr>
            <p:ph type="sldNum" sz="quarter" idx="18"/>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5" name="Straight Connector 2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8600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725026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6" name="Text Placeholder 5"/>
          <p:cNvSpPr>
            <a:spLocks noGrp="1"/>
          </p:cNvSpPr>
          <p:nvPr>
            <p:ph type="body" sz="quarter" idx="18" hasCustomPrompt="1"/>
          </p:nvPr>
        </p:nvSpPr>
        <p:spPr>
          <a:xfrm>
            <a:off x="622300" y="1846262"/>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a:latin typeface="+mn-lt"/>
              </a:defRPr>
            </a:lvl2pPr>
            <a:lvl3pPr>
              <a:defRPr sz="2000">
                <a:latin typeface="+mn-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622300"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p:spPr>
        <p:txBody>
          <a:bodyPr anchor="b">
            <a:noAutofit/>
          </a:bodyPr>
          <a:lstStyle>
            <a:lvl1pPr marL="0" indent="0" algn="ctr">
              <a:buNone/>
              <a:defRPr sz="2400" b="1">
                <a:latin typeface="+mn-lt"/>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p:spPr>
        <p:txBody>
          <a:bodyPr>
            <a:noAutofit/>
          </a:bodyPr>
          <a:lstStyle>
            <a:lvl1pPr>
              <a:lnSpc>
                <a:spcPct val="100000"/>
              </a:lnSpc>
              <a:spcBef>
                <a:spcPts val="0"/>
              </a:spcBef>
              <a:spcAft>
                <a:spcPts val="0"/>
              </a:spcAft>
              <a:defRPr sz="2000">
                <a:latin typeface="+mn-lt"/>
              </a:defRPr>
            </a:lvl1pPr>
            <a:lvl2pPr marL="514350" indent="-171450">
              <a:buFont typeface="Franklin Gothic Medium Cond" panose="020B0606030402020204" pitchFamily="34" charset="0"/>
              <a:buChar char="–"/>
              <a:defRPr sz="2000" baseline="0">
                <a:latin typeface="+mn-lt"/>
              </a:defRPr>
            </a:lvl2pPr>
            <a:lvl3pPr>
              <a:defRPr sz="2000" baseline="0">
                <a:latin typeface="+mn-lt"/>
              </a:defRPr>
            </a:lvl3pPr>
          </a:lstStyle>
          <a:p>
            <a:pPr lvl="0"/>
            <a:r>
              <a:rPr lang="en-US"/>
              <a:t>Click to add bullets</a:t>
            </a:r>
          </a:p>
          <a:p>
            <a:pPr lvl="1"/>
            <a:r>
              <a:rPr lang="en-US"/>
              <a:t>Bullet 2</a:t>
            </a:r>
          </a:p>
          <a:p>
            <a:pPr lvl="2"/>
            <a:r>
              <a:rPr lang="en-US"/>
              <a:t>Bullet 3</a:t>
            </a:r>
          </a:p>
        </p:txBody>
      </p:sp>
      <p:sp>
        <p:nvSpPr>
          <p:cNvPr id="12"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8" name="Text Placeholder 4"/>
          <p:cNvSpPr>
            <a:spLocks noGrp="1"/>
          </p:cNvSpPr>
          <p:nvPr>
            <p:ph type="body" sz="quarter" idx="11" hasCustomPrompt="1"/>
          </p:nvPr>
        </p:nvSpPr>
        <p:spPr>
          <a:xfrm>
            <a:off x="522287" y="6243108"/>
            <a:ext cx="7992005" cy="330200"/>
          </a:xfrm>
        </p:spPr>
        <p:txBody>
          <a:bodyPr anchor="b">
            <a:noAutofit/>
          </a:bodyPr>
          <a:lstStyle>
            <a:lvl1pPr marL="0" indent="0">
              <a:lnSpc>
                <a:spcPct val="100000"/>
              </a:lnSpc>
              <a:spcBef>
                <a:spcPts val="0"/>
              </a:spcBef>
              <a:buNone/>
              <a:defRPr sz="1200" baseline="0">
                <a:latin typeface="+mn-lt"/>
              </a:defRPr>
            </a:lvl1pPr>
          </a:lstStyle>
          <a:p>
            <a:pPr lvl="0"/>
            <a:r>
              <a:rPr lang="en-US"/>
              <a:t>Click to add footnote, reference or source</a:t>
            </a:r>
          </a:p>
        </p:txBody>
      </p:sp>
      <p:sp>
        <p:nvSpPr>
          <p:cNvPr id="19"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20"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21" name="Straight Connector 20"/>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65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59349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cs typeface="Times New Roman"/>
              <a:sym typeface="Calibri"/>
            </a:endParaRPr>
          </a:p>
        </p:txBody>
      </p:sp>
      <p:sp>
        <p:nvSpPr>
          <p:cNvPr id="2" name="Title 1"/>
          <p:cNvSpPr>
            <a:spLocks noGrp="1"/>
          </p:cNvSpPr>
          <p:nvPr>
            <p:ph type="title" hasCustomPrompt="1"/>
          </p:nvPr>
        </p:nvSpPr>
        <p:spPr>
          <a:xfrm>
            <a:off x="674369" y="624054"/>
            <a:ext cx="7843267" cy="548640"/>
          </a:xfrm>
        </p:spPr>
        <p:txBody>
          <a:bodyPr anchor="t">
            <a:noAutofit/>
          </a:bodyPr>
          <a:lstStyle>
            <a:lvl1pPr algn="l">
              <a:defRPr sz="3600" b="1" i="0" baseline="0">
                <a:solidFill>
                  <a:schemeClr val="tx2">
                    <a:lumMod val="75000"/>
                  </a:schemeClr>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p:spPr>
        <p:txBody>
          <a:bodyPr lIns="96661" tIns="48331" rIns="96661" bIns="48331"/>
          <a:lstStyle/>
          <a:p>
            <a:pPr>
              <a:defRPr/>
            </a:pPr>
            <a:endParaRPr lang="en-US">
              <a:solidFill>
                <a:srgbClr val="000000"/>
              </a:solidFill>
              <a:cs typeface="Arial" charset="0"/>
            </a:endParaRPr>
          </a:p>
        </p:txBody>
      </p:sp>
      <p:sp>
        <p:nvSpPr>
          <p:cNvPr id="12" name="Footer Placeholder 20"/>
          <p:cNvSpPr>
            <a:spLocks noGrp="1"/>
          </p:cNvSpPr>
          <p:nvPr>
            <p:ph type="ftr" sz="quarter" idx="13"/>
          </p:nvPr>
        </p:nvSpPr>
        <p:spPr>
          <a:xfrm>
            <a:off x="521228" y="6573308"/>
            <a:ext cx="7682971" cy="284692"/>
          </a:xfrm>
        </p:spPr>
        <p:txBody>
          <a:bodyPr/>
          <a:lstStyle>
            <a:lvl1pPr algn="l">
              <a:defRPr sz="1000" b="1" cap="all" baseline="0">
                <a:solidFill>
                  <a:schemeClr val="tx1"/>
                </a:solidFill>
                <a:latin typeface="+mn-lt"/>
              </a:defRPr>
            </a:lvl1pPr>
          </a:lstStyle>
          <a:p>
            <a:r>
              <a:rPr lang="en-US">
                <a:solidFill>
                  <a:prstClr val="black"/>
                </a:solidFill>
              </a:rPr>
              <a:t>MEDICAID SAMPLE PRES | MONTH DAY, YYYY | v2</a:t>
            </a:r>
          </a:p>
        </p:txBody>
      </p:sp>
      <p:sp>
        <p:nvSpPr>
          <p:cNvPr id="14" name="Slide Number Placeholder 21"/>
          <p:cNvSpPr>
            <a:spLocks noGrp="1"/>
          </p:cNvSpPr>
          <p:nvPr>
            <p:ph type="sldNum" sz="quarter" idx="15"/>
          </p:nvPr>
        </p:nvSpPr>
        <p:spPr>
          <a:xfrm>
            <a:off x="8305800" y="6573308"/>
            <a:ext cx="564098"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a:p>
        </p:txBody>
      </p:sp>
      <p:cxnSp>
        <p:nvCxnSpPr>
          <p:cNvPr id="15" name="Straight Connector 14"/>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1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ags" Target="../tags/tag4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image" Target="../media/image5.emf"/><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oleObject" Target="../embeddings/oleObject24.bin"/><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ags" Target="../tags/tag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image" Target="../media/image5.emf"/><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oleObject" Target="../embeddings/oleObject31.bin"/><Relationship Id="rId2" Type="http://schemas.openxmlformats.org/officeDocument/2006/relationships/slideLayout" Target="../slideLayouts/slideLayout127.xml"/><Relationship Id="rId16" Type="http://schemas.openxmlformats.org/officeDocument/2006/relationships/tags" Target="../tags/tag62.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tags" Target="../tags/tag61.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5.emf"/><Relationship Id="rId2" Type="http://schemas.openxmlformats.org/officeDocument/2006/relationships/slideLayout" Target="../slideLayouts/slideLayout140.xml"/><Relationship Id="rId16" Type="http://schemas.openxmlformats.org/officeDocument/2006/relationships/oleObject" Target="../embeddings/oleObject38.bin"/><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ags" Target="../tags/tag76.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ags" Target="../tags/tag7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ags" Target="../tags/tag89.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6" Type="http://schemas.openxmlformats.org/officeDocument/2006/relationships/image" Target="../media/image5.emf"/><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oleObject" Target="../embeddings/oleObject38.bin"/><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ags" Target="../tags/tag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ags" Target="../tags/tag3.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5.emf"/><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oleObject" Target="../embeddings/oleObject2.bin"/><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5.emf"/><Relationship Id="rId2" Type="http://schemas.openxmlformats.org/officeDocument/2006/relationships/slideLayout" Target="../slideLayouts/slideLayout69.xml"/><Relationship Id="rId16" Type="http://schemas.openxmlformats.org/officeDocument/2006/relationships/oleObject" Target="../embeddings/oleObject9.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18.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ags" Target="../tags/tag19.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emf"/><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oleObject" Target="../embeddings/oleObject10.bin"/><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ags" Target="../tags/tag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5.emf"/><Relationship Id="rId2" Type="http://schemas.openxmlformats.org/officeDocument/2006/relationships/slideLayout" Target="../slideLayouts/slideLayout92.xml"/><Relationship Id="rId16" Type="http://schemas.openxmlformats.org/officeDocument/2006/relationships/oleObject" Target="../embeddings/oleObject17.bin"/><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ags" Target="../tags/tag34.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ags" Target="../tags/tag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415637" y="6118412"/>
            <a:ext cx="8312727" cy="477651"/>
            <a:chOff x="457200" y="6934200"/>
            <a:chExt cx="9144000" cy="541338"/>
          </a:xfrm>
        </p:grpSpPr>
        <p:sp>
          <p:nvSpPr>
            <p:cNvPr id="676891" name="Rectangle 27"/>
            <p:cNvSpPr>
              <a:spLocks noChangeArrowheads="1"/>
            </p:cNvSpPr>
            <p:nvPr userDrawn="1"/>
          </p:nvSpPr>
          <p:spPr bwMode="blackWhite">
            <a:xfrm>
              <a:off x="457200" y="6934200"/>
              <a:ext cx="8001000" cy="539750"/>
            </a:xfrm>
            <a:prstGeom prst="rect">
              <a:avLst/>
            </a:prstGeom>
            <a:solidFill>
              <a:srgbClr val="215C6E"/>
            </a:solidFill>
            <a:ln>
              <a:noFill/>
            </a:ln>
            <a:effectLst/>
          </p:spPr>
          <p:txBody>
            <a:bodyPr wrap="none" anchor="ctr"/>
            <a:lstStyle/>
            <a:p>
              <a:pPr eaLnBrk="0" fontAlgn="base" hangingPunct="0">
                <a:spcBef>
                  <a:spcPct val="0"/>
                </a:spcBef>
                <a:spcAft>
                  <a:spcPct val="0"/>
                </a:spcAft>
              </a:pPr>
              <a:endParaRPr lang="en-US" sz="2000">
                <a:solidFill>
                  <a:srgbClr val="000000"/>
                </a:solidFill>
                <a:latin typeface="Georgia" pitchFamily="18" charset="0"/>
              </a:endParaRPr>
            </a:p>
          </p:txBody>
        </p:sp>
        <p:pic>
          <p:nvPicPr>
            <p:cNvPr id="676892" name="Picture 28" descr="MP-logo_RGB"/>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458200" y="6934200"/>
              <a:ext cx="1143000" cy="541338"/>
            </a:xfrm>
            <a:prstGeom prst="rect">
              <a:avLst/>
            </a:prstGeom>
            <a:noFill/>
            <a:extLst>
              <a:ext uri="{909E8E84-426E-40DD-AFC4-6F175D3DCCD1}">
                <a14:hiddenFill xmlns:a14="http://schemas.microsoft.com/office/drawing/2010/main">
                  <a:solidFill>
                    <a:srgbClr val="FFFFFF"/>
                  </a:solidFill>
                </a14:hiddenFill>
              </a:ext>
            </a:extLst>
          </p:spPr>
        </p:pic>
      </p:grpSp>
      <p:sp>
        <p:nvSpPr>
          <p:cNvPr id="676893" name="Rectangle 2"/>
          <p:cNvSpPr>
            <a:spLocks noGrp="1" noChangeArrowheads="1"/>
          </p:cNvSpPr>
          <p:nvPr>
            <p:ph type="title"/>
          </p:nvPr>
        </p:nvSpPr>
        <p:spPr bwMode="auto">
          <a:xfrm>
            <a:off x="415636" y="431964"/>
            <a:ext cx="7966364" cy="40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b" anchorCtr="0" compatLnSpc="1">
            <a:prstTxWarp prst="textNoShape">
              <a:avLst/>
            </a:prstTxWarp>
            <a:spAutoFit/>
          </a:bodyPr>
          <a:lstStyle/>
          <a:p>
            <a:pPr lvl="0"/>
            <a:r>
              <a:rPr lang="en-US"/>
              <a:t>Click to edit Master title style</a:t>
            </a:r>
          </a:p>
        </p:txBody>
      </p:sp>
      <p:sp>
        <p:nvSpPr>
          <p:cNvPr id="1036" name="Line 12"/>
          <p:cNvSpPr>
            <a:spLocks noChangeShapeType="1"/>
          </p:cNvSpPr>
          <p:nvPr/>
        </p:nvSpPr>
        <p:spPr bwMode="auto">
          <a:xfrm>
            <a:off x="415637" y="806824"/>
            <a:ext cx="8312727" cy="0"/>
          </a:xfrm>
          <a:prstGeom prst="line">
            <a:avLst/>
          </a:prstGeom>
          <a:noFill/>
          <a:ln w="25400">
            <a:solidFill>
              <a:schemeClr val="tx2"/>
            </a:solidFill>
            <a:round/>
            <a:headEnd/>
            <a:tailEnd/>
          </a:ln>
          <a:effectLst/>
        </p:spPr>
        <p:txBody>
          <a:bodyPr lIns="86744" tIns="43372" rIns="86744" bIns="43372"/>
          <a:lstStyle/>
          <a:p>
            <a:pPr fontAlgn="base">
              <a:spcBef>
                <a:spcPct val="0"/>
              </a:spcBef>
              <a:spcAft>
                <a:spcPct val="0"/>
              </a:spcAft>
              <a:defRPr/>
            </a:pPr>
            <a:endParaRPr lang="en-US">
              <a:solidFill>
                <a:srgbClr val="000000"/>
              </a:solidFill>
            </a:endParaRPr>
          </a:p>
        </p:txBody>
      </p:sp>
      <p:sp>
        <p:nvSpPr>
          <p:cNvPr id="676897" name="Rectangle 33"/>
          <p:cNvSpPr>
            <a:spLocks noGrp="1" noChangeArrowheads="1"/>
          </p:cNvSpPr>
          <p:nvPr>
            <p:ph type="ftr" sz="quarter" idx="3"/>
          </p:nvPr>
        </p:nvSpPr>
        <p:spPr bwMode="auto">
          <a:xfrm>
            <a:off x="415637" y="6252882"/>
            <a:ext cx="5886739" cy="20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4" tIns="0" rIns="0" bIns="0" numCol="1" anchor="ctr" anchorCtr="0" compatLnSpc="1">
            <a:prstTxWarp prst="textNoShape">
              <a:avLst/>
            </a:prstTxWarp>
          </a:bodyPr>
          <a:lstStyle>
            <a:lvl1pPr>
              <a:lnSpc>
                <a:spcPct val="80000"/>
              </a:lnSpc>
              <a:spcBef>
                <a:spcPct val="10000"/>
              </a:spcBef>
              <a:spcAft>
                <a:spcPct val="10000"/>
              </a:spcAft>
              <a:defRPr sz="900">
                <a:solidFill>
                  <a:schemeClr val="bg1"/>
                </a:solidFill>
                <a:latin typeface="+mn-lt"/>
                <a:ea typeface="MS PGothic"/>
                <a:cs typeface="MS PGothic"/>
              </a:defRPr>
            </a:lvl1pPr>
          </a:lstStyle>
          <a:p>
            <a:pPr eaLnBrk="0" fontAlgn="base" hangingPunct="0"/>
            <a:endParaRPr lang="en-US">
              <a:solidFill>
                <a:srgbClr val="FFFFFF"/>
              </a:solidFill>
            </a:endParaRPr>
          </a:p>
        </p:txBody>
      </p:sp>
      <p:sp>
        <p:nvSpPr>
          <p:cNvPr id="676898" name="Rectangle 3"/>
          <p:cNvSpPr>
            <a:spLocks noGrp="1" noChangeArrowheads="1"/>
          </p:cNvSpPr>
          <p:nvPr>
            <p:ph type="body" idx="1"/>
          </p:nvPr>
        </p:nvSpPr>
        <p:spPr bwMode="auto">
          <a:xfrm>
            <a:off x="415637" y="1344706"/>
            <a:ext cx="8312727" cy="470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0" rIns="91404"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p:nvSpPr>
        <p:spPr bwMode="auto">
          <a:xfrm>
            <a:off x="8382000" y="470647"/>
            <a:ext cx="346364" cy="336176"/>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defTabSz="719138">
              <a:defRPr sz="2000">
                <a:solidFill>
                  <a:schemeClr val="tx1"/>
                </a:solidFill>
                <a:latin typeface="Arial" pitchFamily="34" charset="0"/>
              </a:defRPr>
            </a:lvl1pPr>
            <a:lvl2pPr marL="742950" indent="-285750" defTabSz="719138">
              <a:defRPr sz="2000">
                <a:solidFill>
                  <a:schemeClr val="tx1"/>
                </a:solidFill>
                <a:latin typeface="Arial" pitchFamily="34" charset="0"/>
              </a:defRPr>
            </a:lvl2pPr>
            <a:lvl3pPr marL="1143000" indent="-228600" defTabSz="719138">
              <a:defRPr sz="2000">
                <a:solidFill>
                  <a:schemeClr val="tx1"/>
                </a:solidFill>
                <a:latin typeface="Arial" pitchFamily="34" charset="0"/>
              </a:defRPr>
            </a:lvl3pPr>
            <a:lvl4pPr marL="1600200" indent="-228600" defTabSz="719138">
              <a:defRPr sz="2000">
                <a:solidFill>
                  <a:schemeClr val="tx1"/>
                </a:solidFill>
                <a:latin typeface="Arial" pitchFamily="34" charset="0"/>
              </a:defRPr>
            </a:lvl4pPr>
            <a:lvl5pPr marL="2057400" indent="-228600" defTabSz="719138">
              <a:defRPr sz="2000">
                <a:solidFill>
                  <a:schemeClr val="tx1"/>
                </a:solidFill>
                <a:latin typeface="Arial" pitchFamily="34" charset="0"/>
              </a:defRPr>
            </a:lvl5pPr>
            <a:lvl6pPr marL="2514600" indent="-228600" defTabSz="719138" fontAlgn="base">
              <a:spcBef>
                <a:spcPct val="0"/>
              </a:spcBef>
              <a:spcAft>
                <a:spcPct val="0"/>
              </a:spcAft>
              <a:defRPr sz="2000">
                <a:solidFill>
                  <a:schemeClr val="tx1"/>
                </a:solidFill>
                <a:latin typeface="Arial" pitchFamily="34" charset="0"/>
              </a:defRPr>
            </a:lvl6pPr>
            <a:lvl7pPr marL="2971800" indent="-228600" defTabSz="719138" fontAlgn="base">
              <a:spcBef>
                <a:spcPct val="0"/>
              </a:spcBef>
              <a:spcAft>
                <a:spcPct val="0"/>
              </a:spcAft>
              <a:defRPr sz="2000">
                <a:solidFill>
                  <a:schemeClr val="tx1"/>
                </a:solidFill>
                <a:latin typeface="Arial" pitchFamily="34" charset="0"/>
              </a:defRPr>
            </a:lvl7pPr>
            <a:lvl8pPr marL="3429000" indent="-228600" defTabSz="719138" fontAlgn="base">
              <a:spcBef>
                <a:spcPct val="0"/>
              </a:spcBef>
              <a:spcAft>
                <a:spcPct val="0"/>
              </a:spcAft>
              <a:defRPr sz="2000">
                <a:solidFill>
                  <a:schemeClr val="tx1"/>
                </a:solidFill>
                <a:latin typeface="Arial" pitchFamily="34" charset="0"/>
              </a:defRPr>
            </a:lvl8pPr>
            <a:lvl9pPr marL="3886200" indent="-228600" defTabSz="719138" fontAlgn="base">
              <a:spcBef>
                <a:spcPct val="0"/>
              </a:spcBef>
              <a:spcAft>
                <a:spcPct val="0"/>
              </a:spcAft>
              <a:defRPr sz="2000">
                <a:solidFill>
                  <a:schemeClr val="tx1"/>
                </a:solidFill>
                <a:latin typeface="Arial" pitchFamily="34" charset="0"/>
              </a:defRPr>
            </a:lvl9pPr>
          </a:lstStyle>
          <a:p>
            <a:pPr algn="ctr" fontAlgn="base">
              <a:spcBef>
                <a:spcPct val="50000"/>
              </a:spcBef>
              <a:spcAft>
                <a:spcPct val="90000"/>
              </a:spcAft>
              <a:buClr>
                <a:srgbClr val="B2B2B2"/>
              </a:buClr>
              <a:buSzPct val="80000"/>
              <a:buFont typeface="Arial" pitchFamily="34" charset="0"/>
              <a:buNone/>
            </a:pPr>
            <a:fld id="{BC8FF601-CAC2-41BD-8803-61CFEE9050F9}" type="slidenum">
              <a:rPr lang="en-US" sz="1400">
                <a:solidFill>
                  <a:srgbClr val="FFFFFF"/>
                </a:solidFill>
                <a:cs typeface="Times New Roman" pitchFamily="18" charset="0"/>
              </a:rPr>
              <a:pPr algn="ctr" fontAlgn="base">
                <a:spcBef>
                  <a:spcPct val="50000"/>
                </a:spcBef>
                <a:spcAft>
                  <a:spcPct val="90000"/>
                </a:spcAft>
                <a:buClr>
                  <a:srgbClr val="B2B2B2"/>
                </a:buClr>
                <a:buSzPct val="80000"/>
                <a:buFont typeface="Arial" pitchFamily="34" charset="0"/>
                <a:buNone/>
              </a:pPr>
              <a:t>‹#›</a:t>
            </a:fld>
            <a:endParaRPr lang="en-US" sz="1400">
              <a:solidFill>
                <a:srgbClr val="FFFFFF"/>
              </a:solidFill>
              <a:cs typeface="Times New Roman" pitchFamily="18" charset="0"/>
            </a:endParaRPr>
          </a:p>
        </p:txBody>
      </p:sp>
    </p:spTree>
    <p:extLst>
      <p:ext uri="{BB962C8B-B14F-4D97-AF65-F5344CB8AC3E}">
        <p14:creationId xmlns:p14="http://schemas.microsoft.com/office/powerpoint/2010/main" val="2678802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slow">
    <p:fade/>
  </p:transition>
  <p:hf hdr="0" ftr="0" dt="0"/>
  <p:txStyles>
    <p:titleStyle>
      <a:lvl1pPr algn="l" defTabSz="914608" rtl="0" eaLnBrk="1" fontAlgn="base" hangingPunct="1">
        <a:spcBef>
          <a:spcPct val="0"/>
        </a:spcBef>
        <a:spcAft>
          <a:spcPct val="0"/>
        </a:spcAft>
        <a:defRPr sz="2000">
          <a:solidFill>
            <a:schemeClr val="tx1"/>
          </a:solidFill>
          <a:latin typeface="+mj-lt"/>
          <a:ea typeface="+mj-ea"/>
          <a:cs typeface="+mj-cs"/>
        </a:defRPr>
      </a:lvl1pPr>
      <a:lvl2pPr algn="l" defTabSz="914608" rtl="0" eaLnBrk="1" fontAlgn="base" hangingPunct="1">
        <a:spcBef>
          <a:spcPct val="0"/>
        </a:spcBef>
        <a:spcAft>
          <a:spcPct val="0"/>
        </a:spcAft>
        <a:defRPr sz="2000">
          <a:solidFill>
            <a:schemeClr val="tx1"/>
          </a:solidFill>
          <a:latin typeface="Georgia" pitchFamily="18" charset="0"/>
        </a:defRPr>
      </a:lvl2pPr>
      <a:lvl3pPr algn="l" defTabSz="914608" rtl="0" eaLnBrk="1" fontAlgn="base" hangingPunct="1">
        <a:spcBef>
          <a:spcPct val="0"/>
        </a:spcBef>
        <a:spcAft>
          <a:spcPct val="0"/>
        </a:spcAft>
        <a:defRPr sz="2000">
          <a:solidFill>
            <a:schemeClr val="tx1"/>
          </a:solidFill>
          <a:latin typeface="Georgia" pitchFamily="18" charset="0"/>
        </a:defRPr>
      </a:lvl3pPr>
      <a:lvl4pPr algn="l" defTabSz="914608" rtl="0" eaLnBrk="1" fontAlgn="base" hangingPunct="1">
        <a:spcBef>
          <a:spcPct val="0"/>
        </a:spcBef>
        <a:spcAft>
          <a:spcPct val="0"/>
        </a:spcAft>
        <a:defRPr sz="2000">
          <a:solidFill>
            <a:schemeClr val="tx1"/>
          </a:solidFill>
          <a:latin typeface="Georgia" pitchFamily="18" charset="0"/>
        </a:defRPr>
      </a:lvl4pPr>
      <a:lvl5pPr algn="l" defTabSz="914608" rtl="0" eaLnBrk="1" fontAlgn="base" hangingPunct="1">
        <a:spcBef>
          <a:spcPct val="0"/>
        </a:spcBef>
        <a:spcAft>
          <a:spcPct val="0"/>
        </a:spcAft>
        <a:defRPr sz="2000">
          <a:solidFill>
            <a:schemeClr val="tx1"/>
          </a:solidFill>
          <a:latin typeface="Georgia" pitchFamily="18" charset="0"/>
        </a:defRPr>
      </a:lvl5pPr>
      <a:lvl6pPr marL="410291" algn="l" defTabSz="914608" rtl="0" eaLnBrk="1" fontAlgn="base" hangingPunct="1">
        <a:spcBef>
          <a:spcPct val="0"/>
        </a:spcBef>
        <a:spcAft>
          <a:spcPct val="0"/>
        </a:spcAft>
        <a:defRPr sz="2000">
          <a:solidFill>
            <a:schemeClr val="tx1"/>
          </a:solidFill>
          <a:latin typeface="Georgia" pitchFamily="18" charset="0"/>
        </a:defRPr>
      </a:lvl6pPr>
      <a:lvl7pPr marL="820583" algn="l" defTabSz="914608" rtl="0" eaLnBrk="1" fontAlgn="base" hangingPunct="1">
        <a:spcBef>
          <a:spcPct val="0"/>
        </a:spcBef>
        <a:spcAft>
          <a:spcPct val="0"/>
        </a:spcAft>
        <a:defRPr sz="2000">
          <a:solidFill>
            <a:schemeClr val="tx1"/>
          </a:solidFill>
          <a:latin typeface="Georgia" pitchFamily="18" charset="0"/>
        </a:defRPr>
      </a:lvl7pPr>
      <a:lvl8pPr marL="1230874" algn="l" defTabSz="914608" rtl="0" eaLnBrk="1" fontAlgn="base" hangingPunct="1">
        <a:spcBef>
          <a:spcPct val="0"/>
        </a:spcBef>
        <a:spcAft>
          <a:spcPct val="0"/>
        </a:spcAft>
        <a:defRPr sz="2000">
          <a:solidFill>
            <a:schemeClr val="tx1"/>
          </a:solidFill>
          <a:latin typeface="Georgia" pitchFamily="18" charset="0"/>
        </a:defRPr>
      </a:lvl8pPr>
      <a:lvl9pPr marL="1641165" algn="l" defTabSz="914608" rtl="0" eaLnBrk="1" fontAlgn="base" hangingPunct="1">
        <a:spcBef>
          <a:spcPct val="0"/>
        </a:spcBef>
        <a:spcAft>
          <a:spcPct val="0"/>
        </a:spcAft>
        <a:defRPr sz="2000">
          <a:solidFill>
            <a:schemeClr val="tx1"/>
          </a:solidFill>
          <a:latin typeface="Georgia" pitchFamily="18" charset="0"/>
        </a:defRPr>
      </a:lvl9pPr>
    </p:titleStyle>
    <p:bodyStyle>
      <a:lvl1pPr marL="156708" indent="-156708" algn="l" defTabSz="914608" rtl="0" eaLnBrk="1" fontAlgn="base" hangingPunct="1">
        <a:spcBef>
          <a:spcPct val="0"/>
        </a:spcBef>
        <a:spcAft>
          <a:spcPct val="50000"/>
        </a:spcAft>
        <a:buClr>
          <a:schemeClr val="tx2"/>
        </a:buClr>
        <a:buFont typeface="Wingdings" pitchFamily="2" charset="2"/>
        <a:buChar char="§"/>
        <a:defRPr sz="1800">
          <a:solidFill>
            <a:schemeClr val="tx1"/>
          </a:solidFill>
          <a:latin typeface="+mn-lt"/>
          <a:ea typeface="+mn-ea"/>
          <a:cs typeface="+mn-cs"/>
        </a:defRPr>
      </a:lvl1pPr>
      <a:lvl2pPr marL="410291" indent="-151010" algn="l" defTabSz="914608" rtl="0" eaLnBrk="1" fontAlgn="base" hangingPunct="1">
        <a:spcBef>
          <a:spcPct val="0"/>
        </a:spcBef>
        <a:spcAft>
          <a:spcPct val="50000"/>
        </a:spcAft>
        <a:buClr>
          <a:schemeClr val="tx1"/>
        </a:buClr>
        <a:buFont typeface="Arial" pitchFamily="34" charset="0"/>
        <a:buChar char="–"/>
        <a:defRPr sz="1400">
          <a:solidFill>
            <a:schemeClr val="tx1"/>
          </a:solidFill>
          <a:latin typeface="+mn-lt"/>
        </a:defRPr>
      </a:lvl2pPr>
      <a:lvl3pPr marL="665299" indent="-152435" algn="l" defTabSz="914608" rtl="0" eaLnBrk="1" fontAlgn="base" hangingPunct="1">
        <a:spcBef>
          <a:spcPct val="0"/>
        </a:spcBef>
        <a:spcAft>
          <a:spcPct val="50000"/>
        </a:spcAft>
        <a:buClr>
          <a:schemeClr val="bg2"/>
        </a:buClr>
        <a:buFont typeface="Wingdings" pitchFamily="2" charset="2"/>
        <a:buChar char="§"/>
        <a:defRPr sz="1400">
          <a:solidFill>
            <a:schemeClr val="tx1"/>
          </a:solidFill>
          <a:latin typeface="+mn-lt"/>
        </a:defRPr>
      </a:lvl3pPr>
      <a:lvl4pPr marL="924580" indent="-156708" algn="l" defTabSz="914608" rtl="0" eaLnBrk="1" fontAlgn="base" hangingPunct="1">
        <a:spcBef>
          <a:spcPct val="0"/>
        </a:spcBef>
        <a:spcAft>
          <a:spcPct val="50000"/>
        </a:spcAft>
        <a:buClr>
          <a:schemeClr val="hlink"/>
        </a:buClr>
        <a:buFont typeface="Arial" pitchFamily="34" charset="0"/>
        <a:buChar char="–"/>
        <a:defRPr sz="1400">
          <a:solidFill>
            <a:schemeClr val="tx1"/>
          </a:solidFill>
          <a:latin typeface="+mn-lt"/>
        </a:defRPr>
      </a:lvl4pPr>
      <a:lvl5pPr marL="1183862" indent="-156708" algn="l" defTabSz="914608"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5pPr>
      <a:lvl6pPr marL="1594153" indent="-156708" algn="l" defTabSz="914608"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6pPr>
      <a:lvl7pPr marL="2004444" indent="-156708" algn="l" defTabSz="914608"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7pPr>
      <a:lvl8pPr marL="2414736" indent="-156708" algn="l" defTabSz="914608"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8pPr>
      <a:lvl9pPr marL="2825027" indent="-156708" algn="l" defTabSz="914608" rtl="0" eaLnBrk="1" fontAlgn="base" hangingPunct="1">
        <a:spcBef>
          <a:spcPct val="0"/>
        </a:spcBef>
        <a:spcAft>
          <a:spcPct val="50000"/>
        </a:spcAft>
        <a:buClr>
          <a:srgbClr val="739600"/>
        </a:buClr>
        <a:buFont typeface="Arial" pitchFamily="34" charset="0"/>
        <a:buChar char="▪"/>
        <a:defRPr sz="1400">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a:solidFill>
                  <a:prstClr val="black"/>
                </a:solidFill>
              </a:rPr>
              <a:t>MEDICAID SAMPLE </a:t>
            </a:r>
            <a:r>
              <a:rPr lang="en-US" err="1">
                <a:solidFill>
                  <a:prstClr val="black"/>
                </a:solidFill>
              </a:rPr>
              <a:t>PRES</a:t>
            </a:r>
            <a:r>
              <a:rPr lang="en-US">
                <a:solidFill>
                  <a:prstClr val="black"/>
                </a:solidFill>
              </a:rPr>
              <a:t> | MONTH DAY, </a:t>
            </a:r>
            <a:r>
              <a:rPr lang="en-US" err="1">
                <a:solidFill>
                  <a:prstClr val="black"/>
                </a:solidFill>
              </a:rPr>
              <a:t>YYYY</a:t>
            </a:r>
            <a:r>
              <a:rPr lang="en-US">
                <a:solidFill>
                  <a:prstClr val="black"/>
                </a:solidFill>
              </a:rPr>
              <a:t> | </a:t>
            </a:r>
            <a:r>
              <a:rPr lang="en-US" err="1">
                <a:solidFill>
                  <a:prstClr val="black"/>
                </a:solidFill>
              </a:rPr>
              <a:t>v2</a:t>
            </a:r>
            <a:endParaRPr lang="en-US">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034715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hf hdr="0" ftr="0" dt="0"/>
  <p:txStyles>
    <p:titleStyle>
      <a:lvl1pPr algn="l" defTabSz="685800" rtl="0" eaLnBrk="1" latinLnBrk="0" hangingPunct="1">
        <a:lnSpc>
          <a:spcPct val="90000"/>
        </a:lnSpc>
        <a:spcBef>
          <a:spcPct val="0"/>
        </a:spcBef>
        <a:buNone/>
        <a:defRPr sz="24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999936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820114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3331787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536346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1436973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7" name="Object 6"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15930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11" r:id="rId12"/>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881542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3600" b="1" i="0" baseline="0">
              <a:latin typeface="Calibri"/>
              <a:ea typeface="+mj-ea"/>
              <a:cs typeface="+mj-cs"/>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2442796"/>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69616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a:solidFill>
                  <a:prstClr val="black"/>
                </a:solidFill>
              </a:rPr>
              <a:t>MEDICAID SAMPLE PRES | MONTH DAY, YYYY | </a:t>
            </a:r>
            <a:r>
              <a:rPr lang="en-US" err="1">
                <a:solidFill>
                  <a:prstClr val="black"/>
                </a:solidFill>
              </a:rPr>
              <a:t>v2</a:t>
            </a:r>
            <a:endParaRPr lang="en-US">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23183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56489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337130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912" r:id="rId12"/>
  </p:sldLayoutIdLs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299591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281272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extLst>
              <p:ext uri="{D42A27DB-BD31-4B8C-83A1-F6EECF244321}">
                <p14:modId xmlns:p14="http://schemas.microsoft.com/office/powerpoint/2010/main" val="245032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8" name="Object 7"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078138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466444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7" name="Object 6" hidden="1"/>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374142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4172209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7" name="Object 6"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a:solidFill>
                <a:srgbClr val="FFFFFF"/>
              </a:solidFill>
              <a:sym typeface="Calibri"/>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mn-lt"/>
              </a:defRPr>
            </a:lvl1pPr>
          </a:lstStyle>
          <a:p>
            <a:r>
              <a:rPr lang="en-US">
                <a:solidFill>
                  <a:prstClr val="black"/>
                </a:solidFill>
              </a:rPr>
              <a:t>MEDICAID SAMPLE PRES | MONTH DAY, YYYY | v2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mn-lt"/>
              </a:defRPr>
            </a:lvl1p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728285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913" r:id="rId12"/>
  </p:sldLayoutIdLst>
  <p:hf hdr="0" ftr="0" dt="0"/>
  <p:txStyles>
    <p:titleStyle>
      <a:lvl1pPr algn="l" defTabSz="685800" rtl="0" eaLnBrk="1" latinLnBrk="0" hangingPunct="1">
        <a:lnSpc>
          <a:spcPct val="90000"/>
        </a:lnSpc>
        <a:spcBef>
          <a:spcPct val="0"/>
        </a:spcBef>
        <a:buNone/>
        <a:defRPr sz="3600" b="1" kern="1200">
          <a:solidFill>
            <a:srgbClr val="0020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ptionedtext.com/client/event.aspx?EventID=4671179&amp;CustomerID=324" TargetMode="External"/><Relationship Id="rId2" Type="http://schemas.openxmlformats.org/officeDocument/2006/relationships/slideLayout" Target="../slideLayouts/slideLayout36.xml"/><Relationship Id="rId1" Type="http://schemas.openxmlformats.org/officeDocument/2006/relationships/tags" Target="../tags/tag10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4.xml"/><Relationship Id="rId1" Type="http://schemas.openxmlformats.org/officeDocument/2006/relationships/tags" Target="../tags/tag10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5.xml"/><Relationship Id="rId7" Type="http://schemas.openxmlformats.org/officeDocument/2006/relationships/diagramLayout" Target="../diagrams/layout1.xml"/><Relationship Id="rId2" Type="http://schemas.openxmlformats.org/officeDocument/2006/relationships/slideLayout" Target="../slideLayouts/slideLayout99.xml"/><Relationship Id="rId1" Type="http://schemas.openxmlformats.org/officeDocument/2006/relationships/tags" Target="../tags/tag106.xml"/><Relationship Id="rId6" Type="http://schemas.openxmlformats.org/officeDocument/2006/relationships/diagramData" Target="../diagrams/data1.xml"/><Relationship Id="rId5" Type="http://schemas.openxmlformats.org/officeDocument/2006/relationships/image" Target="../media/image5.emf"/><Relationship Id="rId10" Type="http://schemas.microsoft.com/office/2007/relationships/diagramDrawing" Target="../diagrams/drawing1.xml"/><Relationship Id="rId4" Type="http://schemas.openxmlformats.org/officeDocument/2006/relationships/oleObject" Target="../embeddings/oleObject46.bin"/><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0.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00.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hyperlink" Target="https://files.nc.gov/ncdhhs/30-19029-DHB-2.pdf"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hyperlink" Target="https://files.nc.gov/ncdhhs/30-19029-DHB-2.pdf" TargetMode="External"/><Relationship Id="rId2" Type="http://schemas.openxmlformats.org/officeDocument/2006/relationships/notesSlide" Target="../notesSlides/notesSlide24.xml"/><Relationship Id="rId1" Type="http://schemas.openxmlformats.org/officeDocument/2006/relationships/slideLayout" Target="../slideLayouts/slideLayout53.xml"/><Relationship Id="rId5" Type="http://schemas.openxmlformats.org/officeDocument/2006/relationships/hyperlink" Target="https://medicaid.ncdhhs.gov/providers/medicaid-bulletin" TargetMode="External"/><Relationship Id="rId4" Type="http://schemas.openxmlformats.org/officeDocument/2006/relationships/hyperlink" Target="https://medicaid.ncdhhs.gov/providers/provider-playbook-medicaid-managed-care/provider-playbook-readines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00.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9.xml"/><Relationship Id="rId1" Type="http://schemas.openxmlformats.org/officeDocument/2006/relationships/tags" Target="../tags/tag105.xml"/><Relationship Id="rId6" Type="http://schemas.openxmlformats.org/officeDocument/2006/relationships/hyperlink" Target="https://www.ips.state.nc.us/IPS/DeptBids.aspx" TargetMode="External"/><Relationship Id="rId5" Type="http://schemas.openxmlformats.org/officeDocument/2006/relationships/image" Target="../media/image5.emf"/><Relationship Id="rId4" Type="http://schemas.openxmlformats.org/officeDocument/2006/relationships/oleObject" Target="../embeddings/oleObject45.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2.xml"/><Relationship Id="rId1" Type="http://schemas.openxmlformats.org/officeDocument/2006/relationships/tags" Target="../tags/tag10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2051008"/>
            <a:ext cx="5774267" cy="2597191"/>
          </a:xfrm>
        </p:spPr>
        <p:txBody>
          <a:bodyPr/>
          <a:lstStyle/>
          <a:p>
            <a:r>
              <a:rPr lang="en-US" sz="2400" b="1" dirty="0">
                <a:latin typeface="Calibri" panose="020F0502020204030204" pitchFamily="34" charset="0"/>
              </a:rPr>
              <a:t>Behavioral Health in Managed Care:</a:t>
            </a:r>
          </a:p>
          <a:p>
            <a:r>
              <a:rPr lang="en-US" sz="2400" b="1" dirty="0">
                <a:latin typeface="Calibri" panose="020F0502020204030204" pitchFamily="34" charset="0"/>
              </a:rPr>
              <a:t>Standard Plans and Tailored Plans</a:t>
            </a:r>
          </a:p>
          <a:p>
            <a:endParaRPr lang="en-US" sz="2400" b="1" dirty="0">
              <a:latin typeface="Calibri" panose="020F0502020204030204" pitchFamily="34" charset="0"/>
            </a:endParaRPr>
          </a:p>
          <a:p>
            <a:r>
              <a:rPr lang="en-US" sz="2400" b="1" dirty="0">
                <a:latin typeface="Calibri" panose="020F0502020204030204" pitchFamily="34" charset="0"/>
              </a:rPr>
              <a:t>January 7, 2021</a:t>
            </a:r>
          </a:p>
        </p:txBody>
      </p:sp>
      <p:sp>
        <p:nvSpPr>
          <p:cNvPr id="10" name="Text Placeholder 9"/>
          <p:cNvSpPr>
            <a:spLocks noGrp="1"/>
          </p:cNvSpPr>
          <p:nvPr>
            <p:ph type="body" sz="quarter" idx="12"/>
          </p:nvPr>
        </p:nvSpPr>
        <p:spPr>
          <a:xfrm>
            <a:off x="1638300" y="369271"/>
            <a:ext cx="5867400" cy="1021626"/>
          </a:xfrm>
        </p:spPr>
        <p:txBody>
          <a:bodyPr>
            <a:normAutofit/>
          </a:bodyPr>
          <a:lstStyle/>
          <a:p>
            <a:pPr algn="ctr"/>
            <a:r>
              <a:rPr lang="en-US" b="1">
                <a:latin typeface="Calibri" panose="020F0502020204030204" pitchFamily="34" charset="0"/>
              </a:rPr>
              <a:t>NC Managed Medicaid Fireside Chat</a:t>
            </a:r>
          </a:p>
        </p:txBody>
      </p:sp>
      <p:sp>
        <p:nvSpPr>
          <p:cNvPr id="9" name="Rectangle 8">
            <a:extLst>
              <a:ext uri="{FF2B5EF4-FFF2-40B4-BE49-F238E27FC236}">
                <a16:creationId xmlns:a16="http://schemas.microsoft.com/office/drawing/2014/main" id="{7517779B-B142-4352-B690-B50C71CA768F}"/>
              </a:ext>
            </a:extLst>
          </p:cNvPr>
          <p:cNvSpPr/>
          <p:nvPr/>
        </p:nvSpPr>
        <p:spPr>
          <a:xfrm>
            <a:off x="5817962" y="4817309"/>
            <a:ext cx="3192086" cy="1661993"/>
          </a:xfrm>
          <a:prstGeom prst="rect">
            <a:avLst/>
          </a:prstGeom>
          <a:solidFill>
            <a:schemeClr val="bg1"/>
          </a:solidFill>
          <a:ln w="38100">
            <a:solidFill>
              <a:schemeClr val="accent5">
                <a:lumMod val="50000"/>
              </a:schemeClr>
            </a:solidFill>
          </a:ln>
        </p:spPr>
        <p:txBody>
          <a:bodyPr wrap="square">
            <a:spAutoFit/>
          </a:bodyPr>
          <a:lstStyle/>
          <a:p>
            <a:r>
              <a:rPr lang="en-US" sz="1600" b="1" dirty="0">
                <a:latin typeface="Calibri" panose="020F0502020204030204" pitchFamily="34" charset="0"/>
                <a:ea typeface="Calibri" panose="020F0502020204030204" pitchFamily="34" charset="0"/>
              </a:rPr>
              <a:t>RCC (Relay Conference Captioning)  </a:t>
            </a:r>
          </a:p>
          <a:p>
            <a:r>
              <a:rPr lang="en-US" sz="1600" dirty="0">
                <a:latin typeface="Calibri" panose="020F0502020204030204" pitchFamily="34" charset="0"/>
                <a:ea typeface="Calibri" panose="020F0502020204030204" pitchFamily="34" charset="0"/>
              </a:rPr>
              <a:t>Participants can access real-time captioning for this webinar here:</a:t>
            </a:r>
          </a:p>
          <a:p>
            <a:r>
              <a:rPr lang="en-US" sz="1800" u="sng" dirty="0">
                <a:solidFill>
                  <a:srgbClr val="0563C1"/>
                </a:solidFill>
                <a:effectLst/>
                <a:latin typeface="Calibri" panose="020F0502020204030204" pitchFamily="34" charset="0"/>
                <a:ea typeface="Calibri" panose="020F0502020204030204" pitchFamily="34" charset="0"/>
                <a:hlinkClick r:id="rId3"/>
              </a:rPr>
              <a:t>https://www.captionedtext.com/client/event.aspx?EventID=4671179&amp;CustomerID=324</a:t>
            </a:r>
            <a:endParaRPr lang="en-US" sz="1800" dirty="0">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302133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Common Provider 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10</a:t>
            </a:fld>
            <a:endParaRPr lang="en-US" b="1">
              <a:latin typeface="Calibri" panose="020F0502020204030204" pitchFamily="34" charset="0"/>
            </a:endParaRPr>
          </a:p>
        </p:txBody>
      </p:sp>
      <p:pic>
        <p:nvPicPr>
          <p:cNvPr id="3" name="Graphic 2" descr="Help with solid fill">
            <a:extLst>
              <a:ext uri="{FF2B5EF4-FFF2-40B4-BE49-F238E27FC236}">
                <a16:creationId xmlns:a16="http://schemas.microsoft.com/office/drawing/2014/main" id="{4D0DE49D-5274-4520-A5C4-3CAA7255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369380"/>
            <a:ext cx="914400" cy="914400"/>
          </a:xfrm>
          <a:prstGeom prst="rect">
            <a:avLst/>
          </a:prstGeom>
        </p:spPr>
      </p:pic>
    </p:spTree>
    <p:extLst>
      <p:ext uri="{BB962C8B-B14F-4D97-AF65-F5344CB8AC3E}">
        <p14:creationId xmlns:p14="http://schemas.microsoft.com/office/powerpoint/2010/main" val="226939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Medicaid Managed Care and BH I/DD Tailored Plan </a:t>
            </a:r>
          </a:p>
          <a:p>
            <a:pPr algn="ctr"/>
            <a:r>
              <a:rPr lang="en-US" sz="2400" b="1">
                <a:solidFill>
                  <a:schemeClr val="tx1"/>
                </a:solidFill>
                <a:latin typeface="Calibri" panose="020F0502020204030204" pitchFamily="34" charset="0"/>
              </a:rPr>
              <a:t>Networks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11</a:t>
            </a:fld>
            <a:endParaRPr lang="en-US" b="1">
              <a:latin typeface="Calibri" panose="020F0502020204030204" pitchFamily="34" charset="0"/>
            </a:endParaRPr>
          </a:p>
        </p:txBody>
      </p:sp>
    </p:spTree>
    <p:extLst>
      <p:ext uri="{BB962C8B-B14F-4D97-AF65-F5344CB8AC3E}">
        <p14:creationId xmlns:p14="http://schemas.microsoft.com/office/powerpoint/2010/main" val="280041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3776"/>
            <a:ext cx="7843267" cy="548640"/>
          </a:xfrm>
        </p:spPr>
        <p:txBody>
          <a:bodyPr/>
          <a:lstStyle/>
          <a:p>
            <a:r>
              <a:rPr lang="en-US" sz="2800"/>
              <a:t>Standard Plans and BH I/DD Tailored Plans Networks</a:t>
            </a:r>
          </a:p>
        </p:txBody>
      </p:sp>
      <p:sp>
        <p:nvSpPr>
          <p:cNvPr id="3" name="Slide Number Placeholder 2"/>
          <p:cNvSpPr>
            <a:spLocks noGrp="1"/>
          </p:cNvSpPr>
          <p:nvPr>
            <p:ph type="sldNum" sz="quarter" idx="15"/>
          </p:nvPr>
        </p:nvSpPr>
        <p:spPr>
          <a:xfrm>
            <a:off x="8305800" y="6573308"/>
            <a:ext cx="564098"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Rectangle 13"/>
          <p:cNvSpPr/>
          <p:nvPr/>
        </p:nvSpPr>
        <p:spPr bwMode="auto">
          <a:xfrm>
            <a:off x="0" y="2058959"/>
            <a:ext cx="9144000" cy="45069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marR="0" lvl="0" indent="-225425" algn="l" defTabSz="914400" rtl="0" eaLnBrk="1" fontAlgn="base" latinLnBrk="0" hangingPunct="1">
              <a:lnSpc>
                <a:spcPct val="100000"/>
              </a:lnSpc>
              <a:spcBef>
                <a:spcPts val="300"/>
              </a:spcBef>
              <a:spcAft>
                <a:spcPts val="300"/>
              </a:spcAft>
              <a:buClrTx/>
              <a:buSzTx/>
              <a:buFont typeface="Symbol"/>
              <a:buChar char=""/>
              <a:tabLst/>
              <a:defRPr/>
            </a:pPr>
            <a:endParaRPr kumimoji="0" lang="en-US" sz="1400" b="0" i="0" u="none" strike="noStrike" kern="0" cap="none" spc="0" normalizeH="0" baseline="0" noProof="0">
              <a:ln>
                <a:noFill/>
              </a:ln>
              <a:solidFill>
                <a:srgbClr val="000000"/>
              </a:solidFill>
              <a:effectLst/>
              <a:uLnTx/>
              <a:uFillTx/>
              <a:latin typeface="Calibri"/>
              <a:ea typeface="Calibri"/>
              <a:cs typeface="Times New Roman"/>
            </a:endParaRPr>
          </a:p>
        </p:txBody>
      </p:sp>
      <p:sp>
        <p:nvSpPr>
          <p:cNvPr id="4" name="Rectangle 3"/>
          <p:cNvSpPr/>
          <p:nvPr/>
        </p:nvSpPr>
        <p:spPr bwMode="auto">
          <a:xfrm>
            <a:off x="0" y="967212"/>
            <a:ext cx="9147464" cy="1027827"/>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defRPr/>
            </a:pPr>
            <a:r>
              <a:rPr lang="en-US" b="1">
                <a:latin typeface="Calibri" panose="020F0502020204030204" pitchFamily="34" charset="0"/>
              </a:rPr>
              <a:t>Both Standard Plans and BH I/DD Tailored Plans will be required to maintain a network of providers that is sufficient to ensure that covered services are available and accessible to all members in a timely manner.</a:t>
            </a:r>
          </a:p>
        </p:txBody>
      </p:sp>
      <p:grpSp>
        <p:nvGrpSpPr>
          <p:cNvPr id="23" name="Group 22"/>
          <p:cNvGrpSpPr/>
          <p:nvPr/>
        </p:nvGrpSpPr>
        <p:grpSpPr>
          <a:xfrm>
            <a:off x="304800" y="2283745"/>
            <a:ext cx="8458199" cy="4179036"/>
            <a:chOff x="304800" y="2282717"/>
            <a:chExt cx="8458199" cy="4268615"/>
          </a:xfrm>
        </p:grpSpPr>
        <p:sp>
          <p:nvSpPr>
            <p:cNvPr id="24" name="Freeform 23"/>
            <p:cNvSpPr/>
            <p:nvPr/>
          </p:nvSpPr>
          <p:spPr>
            <a:xfrm>
              <a:off x="304800" y="2597323"/>
              <a:ext cx="8458199" cy="855198"/>
            </a:xfrm>
            <a:custGeom>
              <a:avLst/>
              <a:gdLst>
                <a:gd name="connsiteX0" fmla="*/ 0 w 8458199"/>
                <a:gd name="connsiteY0" fmla="*/ 0 h 765450"/>
                <a:gd name="connsiteX1" fmla="*/ 8458199 w 8458199"/>
                <a:gd name="connsiteY1" fmla="*/ 0 h 765450"/>
                <a:gd name="connsiteX2" fmla="*/ 8458199 w 8458199"/>
                <a:gd name="connsiteY2" fmla="*/ 765450 h 765450"/>
                <a:gd name="connsiteX3" fmla="*/ 0 w 8458199"/>
                <a:gd name="connsiteY3" fmla="*/ 765450 h 765450"/>
                <a:gd name="connsiteX4" fmla="*/ 0 w 8458199"/>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765450">
                  <a:moveTo>
                    <a:pt x="0" y="0"/>
                  </a:moveTo>
                  <a:lnTo>
                    <a:pt x="8458199" y="0"/>
                  </a:lnTo>
                  <a:lnTo>
                    <a:pt x="8458199" y="765450"/>
                  </a:lnTo>
                  <a:lnTo>
                    <a:pt x="0" y="7654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lvl="1" indent="-285750" defTabSz="800100">
                <a:lnSpc>
                  <a:spcPct val="90000"/>
                </a:lnSpc>
                <a:spcBef>
                  <a:spcPct val="0"/>
                </a:spcBef>
                <a:spcAft>
                  <a:spcPct val="15000"/>
                </a:spcAft>
                <a:buFont typeface="Wingdings" panose="05000000000000000000" pitchFamily="2" charset="2"/>
                <a:buChar char="§"/>
                <a:defRPr/>
              </a:pPr>
              <a:r>
                <a:rPr lang="en-US" sz="1700">
                  <a:ln/>
                  <a:solidFill>
                    <a:prstClr val="black"/>
                  </a:solidFill>
                  <a:latin typeface="Calibri"/>
                  <a:sym typeface="+mn-lt"/>
                </a:rPr>
                <a:t>To ensure that Standard Plan and BH I/DD Tailored Plan members have access to providers, and offer an important tool for DHHS to monitor that access</a:t>
              </a:r>
            </a:p>
          </p:txBody>
        </p:sp>
        <p:sp>
          <p:nvSpPr>
            <p:cNvPr id="25" name="Freeform 24"/>
            <p:cNvSpPr/>
            <p:nvPr/>
          </p:nvSpPr>
          <p:spPr>
            <a:xfrm>
              <a:off x="714312" y="2282717"/>
              <a:ext cx="5920740" cy="531360"/>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Purpose of Network Adequacy and Accessibility Standards</a:t>
              </a:r>
              <a:endParaRPr kumimoji="0" lang="en-US" sz="1700" b="0" i="0" u="none" strike="noStrike" kern="1200" cap="none" spc="0" normalizeH="0" baseline="0" noProof="0">
                <a:ln>
                  <a:noFill/>
                </a:ln>
                <a:solidFill>
                  <a:srgbClr val="FFFFFF"/>
                </a:solidFill>
                <a:effectLst/>
                <a:uLnTx/>
                <a:uFillTx/>
                <a:latin typeface="Calibri"/>
                <a:ea typeface="+mn-ea"/>
                <a:cs typeface="+mn-cs"/>
              </a:endParaRPr>
            </a:p>
          </p:txBody>
        </p:sp>
        <p:sp>
          <p:nvSpPr>
            <p:cNvPr id="26" name="Freeform 25"/>
            <p:cNvSpPr/>
            <p:nvPr/>
          </p:nvSpPr>
          <p:spPr>
            <a:xfrm>
              <a:off x="304800" y="3841689"/>
              <a:ext cx="8458199" cy="2709643"/>
            </a:xfrm>
            <a:custGeom>
              <a:avLst/>
              <a:gdLst>
                <a:gd name="connsiteX0" fmla="*/ 0 w 8458199"/>
                <a:gd name="connsiteY0" fmla="*/ 0 h 2324700"/>
                <a:gd name="connsiteX1" fmla="*/ 8458199 w 8458199"/>
                <a:gd name="connsiteY1" fmla="*/ 0 h 2324700"/>
                <a:gd name="connsiteX2" fmla="*/ 8458199 w 8458199"/>
                <a:gd name="connsiteY2" fmla="*/ 2324700 h 2324700"/>
                <a:gd name="connsiteX3" fmla="*/ 0 w 8458199"/>
                <a:gd name="connsiteY3" fmla="*/ 2324700 h 2324700"/>
                <a:gd name="connsiteX4" fmla="*/ 0 w 8458199"/>
                <a:gd name="connsiteY4" fmla="*/ 0 h 232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2324700">
                  <a:moveTo>
                    <a:pt x="0" y="0"/>
                  </a:moveTo>
                  <a:lnTo>
                    <a:pt x="8458199" y="0"/>
                  </a:lnTo>
                  <a:lnTo>
                    <a:pt x="8458199" y="2324700"/>
                  </a:lnTo>
                  <a:lnTo>
                    <a:pt x="0" y="2324700"/>
                  </a:lnTo>
                  <a:lnTo>
                    <a:pt x="0" y="0"/>
                  </a:lnTo>
                  <a:close/>
                </a:path>
              </a:pathLst>
            </a:custGeom>
          </p:spPr>
          <p:style>
            <a:lnRef idx="2">
              <a:schemeClr val="accent2">
                <a:hueOff val="823765"/>
                <a:satOff val="29168"/>
                <a:lumOff val="-160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lvl="1" indent="-285750" defTabSz="800100">
                <a:lnSpc>
                  <a:spcPct val="90000"/>
                </a:lnSpc>
                <a:spcBef>
                  <a:spcPct val="0"/>
                </a:spcBef>
                <a:spcAft>
                  <a:spcPct val="15000"/>
                </a:spcAft>
                <a:buFont typeface="Wingdings" panose="05000000000000000000" pitchFamily="2" charset="2"/>
                <a:buChar char="§"/>
                <a:defRPr/>
              </a:pPr>
              <a:r>
                <a:rPr lang="en-US" sz="1700">
                  <a:ln/>
                  <a:latin typeface="Calibri"/>
                </a:rPr>
                <a:t>Standards </a:t>
              </a:r>
              <a:r>
                <a:rPr lang="en-US" sz="1700" i="1">
                  <a:ln/>
                  <a:latin typeface="Calibri"/>
                </a:rPr>
                <a:t>(found in the appendix)</a:t>
              </a:r>
              <a:r>
                <a:rPr lang="en-US" sz="1700">
                  <a:ln/>
                  <a:latin typeface="Calibri"/>
                </a:rPr>
                <a:t> include: </a:t>
              </a:r>
              <a:endParaRPr lang="en-US" sz="1700">
                <a:ln/>
                <a:solidFill>
                  <a:prstClr val="black"/>
                </a:solidFill>
                <a:latin typeface="Calibri"/>
              </a:endParaRPr>
            </a:p>
            <a:p>
              <a:pPr marL="742950" lvl="2" indent="-285750" defTabSz="800100">
                <a:lnSpc>
                  <a:spcPct val="90000"/>
                </a:lnSpc>
                <a:spcBef>
                  <a:spcPct val="0"/>
                </a:spcBef>
                <a:spcAft>
                  <a:spcPct val="15000"/>
                </a:spcAft>
                <a:buFont typeface="Arial" panose="020B0604020202020204" pitchFamily="34" charset="0"/>
                <a:buChar char="•"/>
                <a:defRPr/>
              </a:pPr>
              <a:r>
                <a:rPr lang="en-US" sz="1700">
                  <a:ln/>
                  <a:latin typeface="Calibri"/>
                </a:rPr>
                <a:t>The maximum distance, measured in an amount of time or miles, a beneficiary must travel to a network provider</a:t>
              </a:r>
              <a:endParaRPr lang="en-US" sz="1700">
                <a:ln/>
                <a:latin typeface="Calibri"/>
                <a:cs typeface="Calibri"/>
              </a:endParaRPr>
            </a:p>
            <a:p>
              <a:pPr marL="742950" lvl="2" indent="-285750" defTabSz="800100">
                <a:lnSpc>
                  <a:spcPct val="90000"/>
                </a:lnSpc>
                <a:spcBef>
                  <a:spcPct val="0"/>
                </a:spcBef>
                <a:spcAft>
                  <a:spcPct val="15000"/>
                </a:spcAft>
                <a:buFont typeface="Arial" panose="020B0604020202020204" pitchFamily="34" charset="0"/>
                <a:buChar char="•"/>
                <a:defRPr/>
              </a:pPr>
              <a:r>
                <a:rPr lang="en-US" sz="1700">
                  <a:ln/>
                  <a:latin typeface="Calibri"/>
                </a:rPr>
                <a:t>A minimum number of network providers within a specified region</a:t>
              </a:r>
              <a:endParaRPr lang="en-US" sz="1700">
                <a:ln/>
                <a:latin typeface="Calibri"/>
                <a:cs typeface="Calibri"/>
              </a:endParaRPr>
            </a:p>
            <a:p>
              <a:pPr marL="742950" lvl="2" indent="-285750" defTabSz="800100">
                <a:lnSpc>
                  <a:spcPct val="90000"/>
                </a:lnSpc>
                <a:spcBef>
                  <a:spcPct val="0"/>
                </a:spcBef>
                <a:spcAft>
                  <a:spcPct val="15000"/>
                </a:spcAft>
                <a:buFont typeface="Arial" panose="020B0604020202020204" pitchFamily="34" charset="0"/>
                <a:buChar char="•"/>
                <a:defRPr/>
              </a:pPr>
              <a:r>
                <a:rPr lang="en-US" sz="1700">
                  <a:ln/>
                  <a:latin typeface="Calibri"/>
                </a:rPr>
                <a:t>Appointment wait times</a:t>
              </a:r>
              <a:endParaRPr lang="en-US" sz="1700">
                <a:ln/>
                <a:latin typeface="Calibri"/>
                <a:cs typeface="Calibri"/>
              </a:endParaRPr>
            </a:p>
            <a:p>
              <a:pPr marL="285750" marR="0" lvl="1" indent="-285750" algn="l" defTabSz="8001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sz="1700" b="0" i="0" u="none" strike="noStrike" kern="1200" cap="none" spc="0" normalizeH="0" baseline="0" noProof="0">
                  <a:ln>
                    <a:noFill/>
                  </a:ln>
                  <a:effectLst/>
                  <a:uLnTx/>
                  <a:uFillTx/>
                  <a:latin typeface="Calibri"/>
                  <a:ea typeface="+mn-ea"/>
                  <a:cs typeface="+mn-cs"/>
                </a:rPr>
                <a:t>Standards are set by county and can vary according to whether the county is considered an urban or a rural county</a:t>
              </a:r>
              <a:r>
                <a:rPr lang="en-US" sz="1700">
                  <a:latin typeface="Calibri"/>
                </a:rPr>
                <a:t>. Designation is based upon the population density of the county</a:t>
              </a:r>
              <a:endParaRPr lang="en-US" sz="1700">
                <a:latin typeface="Calibri"/>
                <a:cs typeface="Calibri"/>
              </a:endParaRPr>
            </a:p>
          </p:txBody>
        </p:sp>
        <p:sp>
          <p:nvSpPr>
            <p:cNvPr id="27" name="Freeform 26"/>
            <p:cNvSpPr/>
            <p:nvPr/>
          </p:nvSpPr>
          <p:spPr>
            <a:xfrm>
              <a:off x="714312" y="3621663"/>
              <a:ext cx="5920740" cy="531360"/>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823765"/>
                <a:satOff val="29168"/>
                <a:lumOff val="-16079"/>
                <a:alphaOff val="0"/>
              </a:schemeClr>
            </a:fillRef>
            <a:effectRef idx="0">
              <a:schemeClr val="accent2">
                <a:hueOff val="823765"/>
                <a:satOff val="29168"/>
                <a:lumOff val="-16079"/>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lang="en-US" sz="1700" b="1">
                  <a:solidFill>
                    <a:srgbClr val="FFFFFF"/>
                  </a:solidFill>
                  <a:latin typeface="Calibri"/>
                </a:rPr>
                <a:t>Types of Standards Utilized for Behavioral Health Services</a:t>
              </a:r>
              <a:endParaRPr kumimoji="0" lang="en-US" sz="17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1" name="Straight Connector 10">
            <a:extLst>
              <a:ext uri="{FF2B5EF4-FFF2-40B4-BE49-F238E27FC236}">
                <a16:creationId xmlns:a16="http://schemas.microsoft.com/office/drawing/2014/main" id="{EDD891A7-2B8E-494B-B96D-8EF24F632807}"/>
              </a:ext>
            </a:extLst>
          </p:cNvPr>
          <p:cNvCxnSpPr/>
          <p:nvPr/>
        </p:nvCxnSpPr>
        <p:spPr>
          <a:xfrm>
            <a:off x="0" y="976249"/>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71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704"/>
            <a:ext cx="7843267" cy="548640"/>
          </a:xfrm>
        </p:spPr>
        <p:txBody>
          <a:bodyPr/>
          <a:lstStyle/>
          <a:p>
            <a:r>
              <a:rPr lang="en-US" sz="2800"/>
              <a:t>DHHS Standard Plans Network Oversight</a:t>
            </a:r>
          </a:p>
        </p:txBody>
      </p:sp>
      <p:sp>
        <p:nvSpPr>
          <p:cNvPr id="3" name="Slide Number Placeholder 2"/>
          <p:cNvSpPr>
            <a:spLocks noGrp="1"/>
          </p:cNvSpPr>
          <p:nvPr>
            <p:ph type="sldNum" sz="quarter" idx="15"/>
          </p:nvPr>
        </p:nvSpPr>
        <p:spPr>
          <a:xfrm>
            <a:off x="8305800" y="6573308"/>
            <a:ext cx="564098"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Rectangle 13"/>
          <p:cNvSpPr/>
          <p:nvPr/>
        </p:nvSpPr>
        <p:spPr bwMode="auto">
          <a:xfrm>
            <a:off x="0" y="2058959"/>
            <a:ext cx="9144000" cy="45069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marR="0" lvl="0" indent="-225425" algn="l" defTabSz="914400" rtl="0" eaLnBrk="1" fontAlgn="base" latinLnBrk="0" hangingPunct="1">
              <a:lnSpc>
                <a:spcPct val="100000"/>
              </a:lnSpc>
              <a:spcBef>
                <a:spcPts val="300"/>
              </a:spcBef>
              <a:spcAft>
                <a:spcPts val="300"/>
              </a:spcAft>
              <a:buClrTx/>
              <a:buSzTx/>
              <a:buFont typeface="Symbol"/>
              <a:buChar char=""/>
              <a:tabLst/>
              <a:defRPr/>
            </a:pPr>
            <a:endParaRPr kumimoji="0" lang="en-US" sz="1400" b="0" i="0" u="none" strike="noStrike" kern="0" cap="none" spc="0" normalizeH="0" baseline="0" noProof="0">
              <a:ln>
                <a:noFill/>
              </a:ln>
              <a:solidFill>
                <a:srgbClr val="000000"/>
              </a:solidFill>
              <a:effectLst/>
              <a:uLnTx/>
              <a:uFillTx/>
              <a:latin typeface="Calibri"/>
              <a:ea typeface="Calibri"/>
              <a:cs typeface="Times New Roman"/>
            </a:endParaRPr>
          </a:p>
        </p:txBody>
      </p:sp>
      <p:sp>
        <p:nvSpPr>
          <p:cNvPr id="4" name="Rectangle 3"/>
          <p:cNvSpPr/>
          <p:nvPr/>
        </p:nvSpPr>
        <p:spPr bwMode="auto">
          <a:xfrm>
            <a:off x="0" y="976249"/>
            <a:ext cx="9147464" cy="1027827"/>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defRPr/>
            </a:pPr>
            <a:r>
              <a:rPr lang="en-US" b="1">
                <a:latin typeface="Calibri" panose="020F0502020204030204" pitchFamily="34" charset="0"/>
              </a:rPr>
              <a:t>DHHS has developed robust behavioral health network adequacy standards to ensure Standard Plan members’ access to behavioral health services and will monitor Standard Plans for compliance before managed care launch and afterwards.</a:t>
            </a:r>
          </a:p>
        </p:txBody>
      </p:sp>
      <p:grpSp>
        <p:nvGrpSpPr>
          <p:cNvPr id="23" name="Group 22"/>
          <p:cNvGrpSpPr/>
          <p:nvPr/>
        </p:nvGrpSpPr>
        <p:grpSpPr>
          <a:xfrm>
            <a:off x="112903" y="2148163"/>
            <a:ext cx="8458199" cy="4152120"/>
            <a:chOff x="276330" y="2168766"/>
            <a:chExt cx="8458199" cy="2835568"/>
          </a:xfrm>
        </p:grpSpPr>
        <p:sp>
          <p:nvSpPr>
            <p:cNvPr id="24" name="Freeform 23"/>
            <p:cNvSpPr/>
            <p:nvPr/>
          </p:nvSpPr>
          <p:spPr>
            <a:xfrm>
              <a:off x="276330" y="2476639"/>
              <a:ext cx="8458199" cy="2527695"/>
            </a:xfrm>
            <a:custGeom>
              <a:avLst/>
              <a:gdLst>
                <a:gd name="connsiteX0" fmla="*/ 0 w 8458199"/>
                <a:gd name="connsiteY0" fmla="*/ 0 h 765450"/>
                <a:gd name="connsiteX1" fmla="*/ 8458199 w 8458199"/>
                <a:gd name="connsiteY1" fmla="*/ 0 h 765450"/>
                <a:gd name="connsiteX2" fmla="*/ 8458199 w 8458199"/>
                <a:gd name="connsiteY2" fmla="*/ 765450 h 765450"/>
                <a:gd name="connsiteX3" fmla="*/ 0 w 8458199"/>
                <a:gd name="connsiteY3" fmla="*/ 765450 h 765450"/>
                <a:gd name="connsiteX4" fmla="*/ 0 w 8458199"/>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765450">
                  <a:moveTo>
                    <a:pt x="0" y="0"/>
                  </a:moveTo>
                  <a:lnTo>
                    <a:pt x="8458199" y="0"/>
                  </a:lnTo>
                  <a:lnTo>
                    <a:pt x="8458199" y="765450"/>
                  </a:lnTo>
                  <a:lnTo>
                    <a:pt x="0" y="7654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lvl="1" indent="-285750" defTabSz="800100">
                <a:lnSpc>
                  <a:spcPct val="90000"/>
                </a:lnSpc>
                <a:spcBef>
                  <a:spcPct val="0"/>
                </a:spcBef>
                <a:spcAft>
                  <a:spcPct val="15000"/>
                </a:spcAft>
                <a:buFont typeface="Wingdings" panose="05000000000000000000" pitchFamily="2" charset="2"/>
                <a:buChar char="§"/>
                <a:defRPr/>
              </a:pPr>
              <a:r>
                <a:rPr lang="en-US" sz="1700">
                  <a:ln/>
                  <a:solidFill>
                    <a:prstClr val="black"/>
                  </a:solidFill>
                  <a:latin typeface="Calibri"/>
                  <a:sym typeface="+mn-lt"/>
                </a:rPr>
                <a:t>DHHS will collect network data detail information from plans and will:</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Perform geo-mapping analysis on the data to confirm compliance with time/distance standards</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Confirm the Standard Plan has contracted with the minimum number of providers in a region and has proper coverage across the entire region</a:t>
              </a:r>
            </a:p>
            <a:p>
              <a:pPr marL="285750" lvl="1" indent="-285750" defTabSz="800100">
                <a:lnSpc>
                  <a:spcPct val="90000"/>
                </a:lnSpc>
                <a:spcBef>
                  <a:spcPct val="0"/>
                </a:spcBef>
                <a:spcAft>
                  <a:spcPct val="15000"/>
                </a:spcAft>
                <a:buFont typeface="Wingdings" panose="05000000000000000000" pitchFamily="2" charset="2"/>
                <a:buChar char="§"/>
                <a:defRPr/>
              </a:pPr>
              <a:r>
                <a:rPr lang="en-US" sz="1700">
                  <a:ln/>
                  <a:solidFill>
                    <a:prstClr val="black"/>
                  </a:solidFill>
                  <a:latin typeface="Calibri"/>
                  <a:sym typeface="+mn-lt"/>
                </a:rPr>
                <a:t>Before managed care launch, DHHS will use criteria to monitor network adequacy progress on a regional and county basis for each Standard Plan</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If deficiencies are identified, DHHS will require submission of a mitigation strategy from the Standard Plan</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DHHS will monitor the mitigation strategy effectiveness and may request Corrective Action Plans, if adequate progress is not made</a:t>
              </a:r>
            </a:p>
            <a:p>
              <a:pPr marL="457200" lvl="2" defTabSz="800100">
                <a:lnSpc>
                  <a:spcPct val="90000"/>
                </a:lnSpc>
                <a:spcBef>
                  <a:spcPct val="0"/>
                </a:spcBef>
                <a:spcAft>
                  <a:spcPct val="15000"/>
                </a:spcAft>
                <a:defRPr/>
              </a:pPr>
              <a:endParaRPr lang="en-US" sz="1700">
                <a:ln/>
                <a:solidFill>
                  <a:prstClr val="black"/>
                </a:solidFill>
                <a:latin typeface="Calibri"/>
                <a:sym typeface="+mn-lt"/>
              </a:endParaRPr>
            </a:p>
          </p:txBody>
        </p:sp>
        <p:sp>
          <p:nvSpPr>
            <p:cNvPr id="25" name="Freeform 24"/>
            <p:cNvSpPr/>
            <p:nvPr/>
          </p:nvSpPr>
          <p:spPr>
            <a:xfrm>
              <a:off x="544427" y="2168766"/>
              <a:ext cx="5920740" cy="531360"/>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Network Oversight for Standard Plans</a:t>
              </a:r>
              <a:endParaRPr kumimoji="0" lang="en-US" sz="17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1" name="Straight Connector 10">
            <a:extLst>
              <a:ext uri="{FF2B5EF4-FFF2-40B4-BE49-F238E27FC236}">
                <a16:creationId xmlns:a16="http://schemas.microsoft.com/office/drawing/2014/main" id="{5BA3651C-CE84-4DAC-AE69-F6318464629B}"/>
              </a:ext>
            </a:extLst>
          </p:cNvPr>
          <p:cNvCxnSpPr/>
          <p:nvPr/>
        </p:nvCxnSpPr>
        <p:spPr>
          <a:xfrm>
            <a:off x="0" y="976249"/>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0E4455-FD55-42FB-B7BF-9263B7E175A2}"/>
              </a:ext>
            </a:extLst>
          </p:cNvPr>
          <p:cNvSpPr/>
          <p:nvPr/>
        </p:nvSpPr>
        <p:spPr bwMode="auto">
          <a:xfrm>
            <a:off x="0" y="2058959"/>
            <a:ext cx="9144000" cy="45069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marR="0" lvl="0" indent="-225425" algn="l" defTabSz="914400" rtl="0" eaLnBrk="1" fontAlgn="base" latinLnBrk="0" hangingPunct="1">
              <a:lnSpc>
                <a:spcPct val="100000"/>
              </a:lnSpc>
              <a:spcBef>
                <a:spcPts val="300"/>
              </a:spcBef>
              <a:spcAft>
                <a:spcPts val="300"/>
              </a:spcAft>
              <a:buClrTx/>
              <a:buSzTx/>
              <a:buFont typeface="Symbol"/>
              <a:buChar char=""/>
              <a:tabLst/>
              <a:defRPr/>
            </a:pPr>
            <a:endParaRPr kumimoji="0" lang="en-US" sz="1400" b="0" i="0" u="none" strike="noStrike" kern="0" cap="none" spc="0" normalizeH="0" baseline="0" noProof="0">
              <a:ln>
                <a:noFill/>
              </a:ln>
              <a:solidFill>
                <a:srgbClr val="000000"/>
              </a:solidFill>
              <a:effectLst/>
              <a:uLnTx/>
              <a:uFillTx/>
              <a:latin typeface="Calibri"/>
              <a:ea typeface="Calibri"/>
              <a:cs typeface="Times New Roman"/>
            </a:endParaRPr>
          </a:p>
        </p:txBody>
      </p:sp>
      <p:sp>
        <p:nvSpPr>
          <p:cNvPr id="3" name="Slide Number Placeholder 2"/>
          <p:cNvSpPr>
            <a:spLocks noGrp="1"/>
          </p:cNvSpPr>
          <p:nvPr>
            <p:ph type="sldNum" sz="quarter" idx="15"/>
          </p:nvPr>
        </p:nvSpPr>
        <p:spPr>
          <a:xfrm>
            <a:off x="8305800" y="6573308"/>
            <a:ext cx="564098"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23" name="Group 22"/>
          <p:cNvGrpSpPr/>
          <p:nvPr/>
        </p:nvGrpSpPr>
        <p:grpSpPr>
          <a:xfrm>
            <a:off x="123789" y="2148840"/>
            <a:ext cx="8867811" cy="4332029"/>
            <a:chOff x="293077" y="2094582"/>
            <a:chExt cx="8867811" cy="3022464"/>
          </a:xfrm>
        </p:grpSpPr>
        <p:sp>
          <p:nvSpPr>
            <p:cNvPr id="24" name="Freeform 23"/>
            <p:cNvSpPr/>
            <p:nvPr/>
          </p:nvSpPr>
          <p:spPr>
            <a:xfrm>
              <a:off x="293077" y="2407191"/>
              <a:ext cx="8867811" cy="2709855"/>
            </a:xfrm>
            <a:custGeom>
              <a:avLst/>
              <a:gdLst>
                <a:gd name="connsiteX0" fmla="*/ 0 w 8458199"/>
                <a:gd name="connsiteY0" fmla="*/ 0 h 765450"/>
                <a:gd name="connsiteX1" fmla="*/ 8458199 w 8458199"/>
                <a:gd name="connsiteY1" fmla="*/ 0 h 765450"/>
                <a:gd name="connsiteX2" fmla="*/ 8458199 w 8458199"/>
                <a:gd name="connsiteY2" fmla="*/ 765450 h 765450"/>
                <a:gd name="connsiteX3" fmla="*/ 0 w 8458199"/>
                <a:gd name="connsiteY3" fmla="*/ 765450 h 765450"/>
                <a:gd name="connsiteX4" fmla="*/ 0 w 8458199"/>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765450">
                  <a:moveTo>
                    <a:pt x="0" y="0"/>
                  </a:moveTo>
                  <a:lnTo>
                    <a:pt x="8458199" y="0"/>
                  </a:lnTo>
                  <a:lnTo>
                    <a:pt x="8458199" y="765450"/>
                  </a:lnTo>
                  <a:lnTo>
                    <a:pt x="0" y="7654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lvl="1" indent="-285750" defTabSz="800100">
                <a:lnSpc>
                  <a:spcPct val="90000"/>
                </a:lnSpc>
                <a:spcBef>
                  <a:spcPts val="600"/>
                </a:spcBef>
                <a:spcAft>
                  <a:spcPct val="15000"/>
                </a:spcAft>
                <a:buFont typeface="Wingdings" panose="05000000000000000000" pitchFamily="2" charset="2"/>
                <a:buChar char="§"/>
                <a:defRPr/>
              </a:pPr>
              <a:r>
                <a:rPr lang="en-US" sz="1700">
                  <a:ln/>
                  <a:solidFill>
                    <a:prstClr val="black"/>
                  </a:solidFill>
                  <a:latin typeface="Calibri"/>
                  <a:sym typeface="+mn-lt"/>
                </a:rPr>
                <a:t>DHHS will use network analysis:</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To assist in decisions around auto-enrollment and managed care launch </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To determine when/whether to require a Standard Plan to submit a mitigation strategy submissions or a Corrective Action Plan (CAP)</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To determine when to take other steps to mitigate deficiencies in a network, such as spot data submissions to demonstrate progress or evidence adequacy</a:t>
              </a:r>
            </a:p>
            <a:p>
              <a:pPr marL="285750" lvl="1" indent="-285750" defTabSz="800100">
                <a:lnSpc>
                  <a:spcPct val="90000"/>
                </a:lnSpc>
                <a:spcBef>
                  <a:spcPct val="0"/>
                </a:spcBef>
                <a:spcAft>
                  <a:spcPct val="15000"/>
                </a:spcAft>
                <a:buFont typeface="Wingdings" panose="05000000000000000000" pitchFamily="2" charset="2"/>
                <a:buChar char="§"/>
                <a:defRPr/>
              </a:pPr>
              <a:r>
                <a:rPr lang="en-US" sz="1700">
                  <a:ln/>
                  <a:solidFill>
                    <a:prstClr val="black"/>
                  </a:solidFill>
                  <a:latin typeface="Calibri"/>
                  <a:sym typeface="+mn-lt"/>
                </a:rPr>
                <a:t>Shortly after managed care launch, Standard Plans will make an official submission of their networks as part of a regulatory submission</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For any county in which a Standard Plan cannot meet the network adequacy standard, the plan must submit a request for approval of an exception</a:t>
              </a:r>
            </a:p>
            <a:p>
              <a:pPr marL="742950" lvl="2" indent="-285750" defTabSz="800100">
                <a:lnSpc>
                  <a:spcPct val="90000"/>
                </a:lnSpc>
                <a:spcBef>
                  <a:spcPct val="0"/>
                </a:spcBef>
                <a:spcAft>
                  <a:spcPct val="15000"/>
                </a:spcAft>
                <a:buFont typeface="Arial" panose="020B0604020202020204" pitchFamily="34" charset="0"/>
                <a:buChar char="•"/>
                <a:defRPr/>
              </a:pPr>
              <a:r>
                <a:rPr lang="en-US" sz="1700">
                  <a:ln/>
                  <a:solidFill>
                    <a:prstClr val="black"/>
                  </a:solidFill>
                  <a:latin typeface="Calibri"/>
                  <a:sym typeface="+mn-lt"/>
                </a:rPr>
                <a:t>Exception requests must be approved by DHHS and must demonstrate how the plan will ensure members are able to obtain the services covered under the exception.</a:t>
              </a:r>
            </a:p>
            <a:p>
              <a:pPr marL="285750" lvl="1" indent="-285750" defTabSz="800100">
                <a:lnSpc>
                  <a:spcPct val="90000"/>
                </a:lnSpc>
                <a:spcBef>
                  <a:spcPct val="0"/>
                </a:spcBef>
                <a:spcAft>
                  <a:spcPct val="15000"/>
                </a:spcAft>
                <a:buFont typeface="Wingdings" panose="05000000000000000000" pitchFamily="2" charset="2"/>
                <a:buChar char="§"/>
                <a:defRPr/>
              </a:pPr>
              <a:endParaRPr lang="en-US" sz="1700">
                <a:ln/>
                <a:solidFill>
                  <a:prstClr val="black"/>
                </a:solidFill>
                <a:latin typeface="Calibri"/>
                <a:sym typeface="+mn-lt"/>
              </a:endParaRPr>
            </a:p>
          </p:txBody>
        </p:sp>
        <p:sp>
          <p:nvSpPr>
            <p:cNvPr id="25" name="Freeform 24"/>
            <p:cNvSpPr/>
            <p:nvPr/>
          </p:nvSpPr>
          <p:spPr>
            <a:xfrm>
              <a:off x="550288" y="2094582"/>
              <a:ext cx="5920740" cy="531360"/>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Network Oversight for Standard Plans (continued)</a:t>
              </a:r>
              <a:endParaRPr kumimoji="0" lang="en-US" sz="17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2" name="Title 1">
            <a:extLst>
              <a:ext uri="{FF2B5EF4-FFF2-40B4-BE49-F238E27FC236}">
                <a16:creationId xmlns:a16="http://schemas.microsoft.com/office/drawing/2014/main" id="{C85E342F-27F3-47DE-AEFA-73492E766E72}"/>
              </a:ext>
            </a:extLst>
          </p:cNvPr>
          <p:cNvSpPr>
            <a:spLocks noGrp="1"/>
          </p:cNvSpPr>
          <p:nvPr>
            <p:ph type="title"/>
          </p:nvPr>
        </p:nvSpPr>
        <p:spPr>
          <a:xfrm>
            <a:off x="0" y="490704"/>
            <a:ext cx="7843267" cy="548640"/>
          </a:xfrm>
        </p:spPr>
        <p:txBody>
          <a:bodyPr/>
          <a:lstStyle/>
          <a:p>
            <a:r>
              <a:rPr lang="en-US" sz="2800"/>
              <a:t>DHHS Standard Plans Network Oversight (continued)</a:t>
            </a:r>
          </a:p>
        </p:txBody>
      </p:sp>
      <p:sp>
        <p:nvSpPr>
          <p:cNvPr id="13" name="Rectangle 12">
            <a:extLst>
              <a:ext uri="{FF2B5EF4-FFF2-40B4-BE49-F238E27FC236}">
                <a16:creationId xmlns:a16="http://schemas.microsoft.com/office/drawing/2014/main" id="{1D667873-DCC6-4966-B89A-FA080B711791}"/>
              </a:ext>
            </a:extLst>
          </p:cNvPr>
          <p:cNvSpPr/>
          <p:nvPr/>
        </p:nvSpPr>
        <p:spPr bwMode="auto">
          <a:xfrm>
            <a:off x="0" y="976249"/>
            <a:ext cx="9147464" cy="1027827"/>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defRPr/>
            </a:pPr>
            <a:r>
              <a:rPr lang="en-US" b="1">
                <a:latin typeface="Calibri" panose="020F0502020204030204" pitchFamily="34" charset="0"/>
              </a:rPr>
              <a:t>DHHS has developed robust behavioral health network adequacy standards to ensure Standard Plan members’ access to behavioral health services and will monitor Standard Plans for compliance before managed care launch and afterwards.</a:t>
            </a:r>
          </a:p>
        </p:txBody>
      </p:sp>
      <p:cxnSp>
        <p:nvCxnSpPr>
          <p:cNvPr id="15" name="Straight Connector 14">
            <a:extLst>
              <a:ext uri="{FF2B5EF4-FFF2-40B4-BE49-F238E27FC236}">
                <a16:creationId xmlns:a16="http://schemas.microsoft.com/office/drawing/2014/main" id="{5686FBD7-721A-478B-A8B0-02C014A79604}"/>
              </a:ext>
            </a:extLst>
          </p:cNvPr>
          <p:cNvCxnSpPr/>
          <p:nvPr/>
        </p:nvCxnSpPr>
        <p:spPr>
          <a:xfrm>
            <a:off x="0" y="976249"/>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38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Common Provider 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15</a:t>
            </a:fld>
            <a:endParaRPr lang="en-US" b="1">
              <a:latin typeface="Calibri" panose="020F0502020204030204" pitchFamily="34" charset="0"/>
            </a:endParaRPr>
          </a:p>
        </p:txBody>
      </p:sp>
      <p:pic>
        <p:nvPicPr>
          <p:cNvPr id="3" name="Graphic 2" descr="Help with solid fill">
            <a:extLst>
              <a:ext uri="{FF2B5EF4-FFF2-40B4-BE49-F238E27FC236}">
                <a16:creationId xmlns:a16="http://schemas.microsoft.com/office/drawing/2014/main" id="{4D0DE49D-5274-4520-A5C4-3CAA7255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369380"/>
            <a:ext cx="914400" cy="914400"/>
          </a:xfrm>
          <a:prstGeom prst="rect">
            <a:avLst/>
          </a:prstGeom>
        </p:spPr>
      </p:pic>
    </p:spTree>
    <p:extLst>
      <p:ext uri="{BB962C8B-B14F-4D97-AF65-F5344CB8AC3E}">
        <p14:creationId xmlns:p14="http://schemas.microsoft.com/office/powerpoint/2010/main" val="17227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Standard Plan Care Management</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smtClean="0">
                <a:latin typeface="Calibri" panose="020F0502020204030204" pitchFamily="34" charset="0"/>
              </a:rPr>
              <a:pPr/>
              <a:t>16</a:t>
            </a:fld>
            <a:endParaRPr lang="en-US">
              <a:latin typeface="Calibri" panose="020F0502020204030204" pitchFamily="34" charset="0"/>
            </a:endParaRPr>
          </a:p>
        </p:txBody>
      </p:sp>
    </p:spTree>
    <p:extLst>
      <p:ext uri="{BB962C8B-B14F-4D97-AF65-F5344CB8AC3E}">
        <p14:creationId xmlns:p14="http://schemas.microsoft.com/office/powerpoint/2010/main" val="402177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537"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1587"/>
            <a:ext cx="1588"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293" y="1336177"/>
            <a:ext cx="9143999" cy="5343743"/>
          </a:xfrm>
          <a:prstGeom prst="rect">
            <a:avLst/>
          </a:prstGeom>
          <a:solidFill>
            <a:schemeClr val="bg1">
              <a:lumMod val="95000"/>
            </a:schemeClr>
          </a:solidFill>
          <a:ln w="25400" cap="flat" cmpd="sng" algn="ctr">
            <a:noFill/>
            <a:prstDash val="solid"/>
          </a:ln>
          <a:effectLst/>
        </p:spPr>
        <p:txBody>
          <a:bodyPr lIns="93266" tIns="46633" rIns="93266" bIns="46633" rtlCol="0" anchor="ctr"/>
          <a:lstStyle/>
          <a:p>
            <a:pPr algn="ctr" defTabSz="914012">
              <a:spcBef>
                <a:spcPts val="300"/>
              </a:spcBef>
              <a:spcAft>
                <a:spcPts val="300"/>
              </a:spcAft>
              <a:defRPr/>
            </a:pPr>
            <a:endParaRPr lang="en-US" b="1" kern="0">
              <a:solidFill>
                <a:srgbClr val="000000"/>
              </a:solidFill>
              <a:ea typeface="ＭＳ Ｐゴシック"/>
              <a:sym typeface="Calibri"/>
            </a:endParaRPr>
          </a:p>
        </p:txBody>
      </p:sp>
      <p:sp>
        <p:nvSpPr>
          <p:cNvPr id="13" name="Title 1"/>
          <p:cNvSpPr>
            <a:spLocks noGrp="1"/>
          </p:cNvSpPr>
          <p:nvPr>
            <p:ph type="title"/>
          </p:nvPr>
        </p:nvSpPr>
        <p:spPr>
          <a:xfrm>
            <a:off x="380245" y="600075"/>
            <a:ext cx="8762199" cy="411956"/>
          </a:xfrm>
        </p:spPr>
        <p:txBody>
          <a:bodyPr>
            <a:noAutofit/>
          </a:bodyPr>
          <a:lstStyle/>
          <a:p>
            <a:r>
              <a:rPr lang="en-US" sz="2400"/>
              <a:t>Standard Plan Care Management Approach Address BH</a:t>
            </a:r>
          </a:p>
        </p:txBody>
      </p:sp>
      <p:grpSp>
        <p:nvGrpSpPr>
          <p:cNvPr id="2" name="Group 1"/>
          <p:cNvGrpSpPr/>
          <p:nvPr/>
        </p:nvGrpSpPr>
        <p:grpSpPr>
          <a:xfrm>
            <a:off x="262687" y="1982197"/>
            <a:ext cx="8675573" cy="916638"/>
            <a:chOff x="459626" y="2451434"/>
            <a:chExt cx="8277135" cy="1175528"/>
          </a:xfrm>
          <a:effectLst>
            <a:outerShdw blurRad="50800" dist="38100" dir="2700000" algn="tl" rotWithShape="0">
              <a:prstClr val="black">
                <a:alpha val="40000"/>
              </a:prstClr>
            </a:outerShdw>
          </a:effectLst>
        </p:grpSpPr>
        <p:sp>
          <p:nvSpPr>
            <p:cNvPr id="4" name="Freeform 3"/>
            <p:cNvSpPr/>
            <p:nvPr/>
          </p:nvSpPr>
          <p:spPr>
            <a:xfrm>
              <a:off x="459626" y="2451434"/>
              <a:ext cx="2434451" cy="1175528"/>
            </a:xfrm>
            <a:custGeom>
              <a:avLst/>
              <a:gdLst>
                <a:gd name="connsiteX0" fmla="*/ 0 w 2434451"/>
                <a:gd name="connsiteY0" fmla="*/ 0 h 1175528"/>
                <a:gd name="connsiteX1" fmla="*/ 1846687 w 2434451"/>
                <a:gd name="connsiteY1" fmla="*/ 0 h 1175528"/>
                <a:gd name="connsiteX2" fmla="*/ 2434451 w 2434451"/>
                <a:gd name="connsiteY2" fmla="*/ 587764 h 1175528"/>
                <a:gd name="connsiteX3" fmla="*/ 1846687 w 2434451"/>
                <a:gd name="connsiteY3" fmla="*/ 1175528 h 1175528"/>
                <a:gd name="connsiteX4" fmla="*/ 0 w 2434451"/>
                <a:gd name="connsiteY4" fmla="*/ 1175528 h 1175528"/>
                <a:gd name="connsiteX5" fmla="*/ 0 w 2434451"/>
                <a:gd name="connsiteY5" fmla="*/ 0 h 1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451" h="1175528">
                  <a:moveTo>
                    <a:pt x="0" y="0"/>
                  </a:moveTo>
                  <a:lnTo>
                    <a:pt x="1846687" y="0"/>
                  </a:lnTo>
                  <a:lnTo>
                    <a:pt x="2434451" y="587764"/>
                  </a:lnTo>
                  <a:lnTo>
                    <a:pt x="1846687" y="1175528"/>
                  </a:lnTo>
                  <a:lnTo>
                    <a:pt x="0" y="1175528"/>
                  </a:lnTo>
                  <a:lnTo>
                    <a:pt x="0" y="0"/>
                  </a:lnTo>
                  <a:close/>
                </a:path>
              </a:pathLst>
            </a:custGeom>
            <a:solidFill>
              <a:schemeClr val="accent6">
                <a:lumMod val="60000"/>
                <a:lumOff val="40000"/>
              </a:schemeClr>
            </a:solidFill>
            <a:ln w="1905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342" tIns="34671" rIns="311218" bIns="34671" numCol="1" spcCol="1270" anchor="ctr" anchorCtr="0">
              <a:noAutofit/>
            </a:bodyPr>
            <a:lstStyle/>
            <a:p>
              <a:pPr algn="ctr" defTabSz="577850">
                <a:lnSpc>
                  <a:spcPct val="90000"/>
                </a:lnSpc>
                <a:spcBef>
                  <a:spcPct val="0"/>
                </a:spcBef>
                <a:spcAft>
                  <a:spcPct val="35000"/>
                </a:spcAft>
              </a:pPr>
              <a:r>
                <a:rPr lang="en-US" sz="1600" b="1">
                  <a:solidFill>
                    <a:prstClr val="black"/>
                  </a:solidFill>
                </a:rPr>
                <a:t>Care Needs Screening</a:t>
              </a:r>
            </a:p>
          </p:txBody>
        </p:sp>
        <p:sp>
          <p:nvSpPr>
            <p:cNvPr id="11" name="Freeform 10"/>
            <p:cNvSpPr/>
            <p:nvPr/>
          </p:nvSpPr>
          <p:spPr>
            <a:xfrm>
              <a:off x="2407187" y="2451434"/>
              <a:ext cx="2434451" cy="1175528"/>
            </a:xfrm>
            <a:custGeom>
              <a:avLst/>
              <a:gdLst>
                <a:gd name="connsiteX0" fmla="*/ 0 w 2434451"/>
                <a:gd name="connsiteY0" fmla="*/ 0 h 1175528"/>
                <a:gd name="connsiteX1" fmla="*/ 1846687 w 2434451"/>
                <a:gd name="connsiteY1" fmla="*/ 0 h 1175528"/>
                <a:gd name="connsiteX2" fmla="*/ 2434451 w 2434451"/>
                <a:gd name="connsiteY2" fmla="*/ 587764 h 1175528"/>
                <a:gd name="connsiteX3" fmla="*/ 1846687 w 2434451"/>
                <a:gd name="connsiteY3" fmla="*/ 1175528 h 1175528"/>
                <a:gd name="connsiteX4" fmla="*/ 0 w 2434451"/>
                <a:gd name="connsiteY4" fmla="*/ 1175528 h 1175528"/>
                <a:gd name="connsiteX5" fmla="*/ 587764 w 2434451"/>
                <a:gd name="connsiteY5" fmla="*/ 587764 h 1175528"/>
                <a:gd name="connsiteX6" fmla="*/ 0 w 2434451"/>
                <a:gd name="connsiteY6" fmla="*/ 0 h 1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451" h="1175528">
                  <a:moveTo>
                    <a:pt x="0" y="0"/>
                  </a:moveTo>
                  <a:lnTo>
                    <a:pt x="1846687" y="0"/>
                  </a:lnTo>
                  <a:lnTo>
                    <a:pt x="2434451" y="587764"/>
                  </a:lnTo>
                  <a:lnTo>
                    <a:pt x="1846687" y="1175528"/>
                  </a:lnTo>
                  <a:lnTo>
                    <a:pt x="0" y="1175528"/>
                  </a:lnTo>
                  <a:lnTo>
                    <a:pt x="587764" y="587764"/>
                  </a:lnTo>
                  <a:lnTo>
                    <a:pt x="0" y="0"/>
                  </a:lnTo>
                  <a:close/>
                </a:path>
              </a:pathLst>
            </a:custGeom>
            <a:solidFill>
              <a:schemeClr val="accent6">
                <a:lumMod val="60000"/>
                <a:lumOff val="40000"/>
              </a:schemeClr>
            </a:solidFill>
            <a:ln w="1905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9771" tIns="34671" rIns="605100" bIns="34671" numCol="1" spcCol="1270" anchor="ctr" anchorCtr="0">
              <a:noAutofit/>
            </a:bodyPr>
            <a:lstStyle/>
            <a:p>
              <a:pPr algn="ctr" defTabSz="577850">
                <a:lnSpc>
                  <a:spcPct val="90000"/>
                </a:lnSpc>
                <a:spcBef>
                  <a:spcPct val="0"/>
                </a:spcBef>
                <a:spcAft>
                  <a:spcPct val="35000"/>
                </a:spcAft>
              </a:pPr>
              <a:r>
                <a:rPr lang="en-US" sz="1600" b="1">
                  <a:solidFill>
                    <a:prstClr val="black"/>
                  </a:solidFill>
                </a:rPr>
                <a:t>Risk Scoring and Stratification</a:t>
              </a:r>
            </a:p>
          </p:txBody>
        </p:sp>
        <p:sp>
          <p:nvSpPr>
            <p:cNvPr id="12" name="Freeform 11"/>
            <p:cNvSpPr/>
            <p:nvPr/>
          </p:nvSpPr>
          <p:spPr>
            <a:xfrm>
              <a:off x="4360751" y="2451434"/>
              <a:ext cx="2458795" cy="1175528"/>
            </a:xfrm>
            <a:custGeom>
              <a:avLst/>
              <a:gdLst>
                <a:gd name="connsiteX0" fmla="*/ 0 w 2434451"/>
                <a:gd name="connsiteY0" fmla="*/ 0 h 1175528"/>
                <a:gd name="connsiteX1" fmla="*/ 1846687 w 2434451"/>
                <a:gd name="connsiteY1" fmla="*/ 0 h 1175528"/>
                <a:gd name="connsiteX2" fmla="*/ 2434451 w 2434451"/>
                <a:gd name="connsiteY2" fmla="*/ 587764 h 1175528"/>
                <a:gd name="connsiteX3" fmla="*/ 1846687 w 2434451"/>
                <a:gd name="connsiteY3" fmla="*/ 1175528 h 1175528"/>
                <a:gd name="connsiteX4" fmla="*/ 0 w 2434451"/>
                <a:gd name="connsiteY4" fmla="*/ 1175528 h 1175528"/>
                <a:gd name="connsiteX5" fmla="*/ 587764 w 2434451"/>
                <a:gd name="connsiteY5" fmla="*/ 587764 h 1175528"/>
                <a:gd name="connsiteX6" fmla="*/ 0 w 2434451"/>
                <a:gd name="connsiteY6" fmla="*/ 0 h 1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451" h="1175528">
                  <a:moveTo>
                    <a:pt x="0" y="0"/>
                  </a:moveTo>
                  <a:lnTo>
                    <a:pt x="1846687" y="0"/>
                  </a:lnTo>
                  <a:lnTo>
                    <a:pt x="2434451" y="587764"/>
                  </a:lnTo>
                  <a:lnTo>
                    <a:pt x="1846687" y="1175528"/>
                  </a:lnTo>
                  <a:lnTo>
                    <a:pt x="0" y="1175528"/>
                  </a:lnTo>
                  <a:lnTo>
                    <a:pt x="587764" y="587764"/>
                  </a:lnTo>
                  <a:lnTo>
                    <a:pt x="0" y="0"/>
                  </a:lnTo>
                  <a:close/>
                </a:path>
              </a:pathLst>
            </a:custGeom>
            <a:solidFill>
              <a:srgbClr val="336699"/>
            </a:solidFill>
            <a:ln w="1905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9771" tIns="34671" rIns="605100" bIns="34671" numCol="1" spcCol="1270" anchor="ctr" anchorCtr="0">
              <a:noAutofit/>
            </a:bodyPr>
            <a:lstStyle/>
            <a:p>
              <a:pPr algn="ctr" defTabSz="577850">
                <a:lnSpc>
                  <a:spcPct val="90000"/>
                </a:lnSpc>
                <a:spcBef>
                  <a:spcPct val="0"/>
                </a:spcBef>
                <a:spcAft>
                  <a:spcPct val="35000"/>
                </a:spcAft>
              </a:pPr>
              <a:r>
                <a:rPr lang="en-US" sz="1400" b="1">
                  <a:solidFill>
                    <a:srgbClr val="FFFFFF"/>
                  </a:solidFill>
                </a:rPr>
                <a:t>Comprehensive Assessment</a:t>
              </a:r>
            </a:p>
          </p:txBody>
        </p:sp>
        <p:sp>
          <p:nvSpPr>
            <p:cNvPr id="14" name="Freeform 13"/>
            <p:cNvSpPr/>
            <p:nvPr/>
          </p:nvSpPr>
          <p:spPr>
            <a:xfrm>
              <a:off x="6302310" y="2451434"/>
              <a:ext cx="2434451" cy="1175528"/>
            </a:xfrm>
            <a:custGeom>
              <a:avLst/>
              <a:gdLst>
                <a:gd name="connsiteX0" fmla="*/ 0 w 2434451"/>
                <a:gd name="connsiteY0" fmla="*/ 0 h 1175528"/>
                <a:gd name="connsiteX1" fmla="*/ 1846687 w 2434451"/>
                <a:gd name="connsiteY1" fmla="*/ 0 h 1175528"/>
                <a:gd name="connsiteX2" fmla="*/ 2434451 w 2434451"/>
                <a:gd name="connsiteY2" fmla="*/ 587764 h 1175528"/>
                <a:gd name="connsiteX3" fmla="*/ 1846687 w 2434451"/>
                <a:gd name="connsiteY3" fmla="*/ 1175528 h 1175528"/>
                <a:gd name="connsiteX4" fmla="*/ 0 w 2434451"/>
                <a:gd name="connsiteY4" fmla="*/ 1175528 h 1175528"/>
                <a:gd name="connsiteX5" fmla="*/ 587764 w 2434451"/>
                <a:gd name="connsiteY5" fmla="*/ 587764 h 1175528"/>
                <a:gd name="connsiteX6" fmla="*/ 0 w 2434451"/>
                <a:gd name="connsiteY6" fmla="*/ 0 h 1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451" h="1175528">
                  <a:moveTo>
                    <a:pt x="0" y="0"/>
                  </a:moveTo>
                  <a:lnTo>
                    <a:pt x="1846687" y="0"/>
                  </a:lnTo>
                  <a:lnTo>
                    <a:pt x="2434451" y="587764"/>
                  </a:lnTo>
                  <a:lnTo>
                    <a:pt x="1846687" y="1175528"/>
                  </a:lnTo>
                  <a:lnTo>
                    <a:pt x="0" y="1175528"/>
                  </a:lnTo>
                  <a:lnTo>
                    <a:pt x="587764" y="587764"/>
                  </a:lnTo>
                  <a:lnTo>
                    <a:pt x="0" y="0"/>
                  </a:lnTo>
                  <a:close/>
                </a:path>
              </a:pathLst>
            </a:custGeom>
            <a:solidFill>
              <a:srgbClr val="336699"/>
            </a:solidFill>
            <a:ln w="1905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9771" tIns="34671" rIns="605100" bIns="34671" numCol="1" spcCol="1270" anchor="ctr" anchorCtr="0">
              <a:noAutofit/>
            </a:bodyPr>
            <a:lstStyle/>
            <a:p>
              <a:pPr algn="ctr" defTabSz="577850">
                <a:lnSpc>
                  <a:spcPct val="90000"/>
                </a:lnSpc>
                <a:spcBef>
                  <a:spcPct val="0"/>
                </a:spcBef>
                <a:spcAft>
                  <a:spcPct val="35000"/>
                </a:spcAft>
              </a:pPr>
              <a:r>
                <a:rPr lang="en-US" sz="1400" b="1">
                  <a:solidFill>
                    <a:srgbClr val="FFFFFF"/>
                  </a:solidFill>
                </a:rPr>
                <a:t>Care Management for High-Need Enrollees</a:t>
              </a:r>
            </a:p>
          </p:txBody>
        </p:sp>
      </p:grpSp>
      <p:sp>
        <p:nvSpPr>
          <p:cNvPr id="20" name="Slide Number Placeholder 2"/>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smtClean="0">
                <a:solidFill>
                  <a:prstClr val="black"/>
                </a:solidFill>
              </a:rPr>
              <a:pPr/>
              <a:t>17</a:t>
            </a:fld>
            <a:endParaRPr lang="en-US">
              <a:solidFill>
                <a:prstClr val="black"/>
              </a:solidFill>
            </a:endParaRPr>
          </a:p>
        </p:txBody>
      </p:sp>
      <p:grpSp>
        <p:nvGrpSpPr>
          <p:cNvPr id="3" name="Group 2"/>
          <p:cNvGrpSpPr/>
          <p:nvPr/>
        </p:nvGrpSpPr>
        <p:grpSpPr>
          <a:xfrm>
            <a:off x="1177164" y="4330110"/>
            <a:ext cx="6931921" cy="363493"/>
            <a:chOff x="1785626" y="6028555"/>
            <a:chExt cx="7358374" cy="363493"/>
          </a:xfrm>
        </p:grpSpPr>
        <p:sp>
          <p:nvSpPr>
            <p:cNvPr id="21" name="Freeform 20"/>
            <p:cNvSpPr/>
            <p:nvPr/>
          </p:nvSpPr>
          <p:spPr>
            <a:xfrm>
              <a:off x="1785626" y="6038851"/>
              <a:ext cx="900946" cy="322912"/>
            </a:xfrm>
            <a:custGeom>
              <a:avLst/>
              <a:gdLst>
                <a:gd name="connsiteX0" fmla="*/ 0 w 2434451"/>
                <a:gd name="connsiteY0" fmla="*/ 0 h 1175528"/>
                <a:gd name="connsiteX1" fmla="*/ 1846687 w 2434451"/>
                <a:gd name="connsiteY1" fmla="*/ 0 h 1175528"/>
                <a:gd name="connsiteX2" fmla="*/ 2434451 w 2434451"/>
                <a:gd name="connsiteY2" fmla="*/ 587764 h 1175528"/>
                <a:gd name="connsiteX3" fmla="*/ 1846687 w 2434451"/>
                <a:gd name="connsiteY3" fmla="*/ 1175528 h 1175528"/>
                <a:gd name="connsiteX4" fmla="*/ 0 w 2434451"/>
                <a:gd name="connsiteY4" fmla="*/ 1175528 h 1175528"/>
                <a:gd name="connsiteX5" fmla="*/ 0 w 2434451"/>
                <a:gd name="connsiteY5" fmla="*/ 0 h 1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451" h="1175528">
                  <a:moveTo>
                    <a:pt x="0" y="0"/>
                  </a:moveTo>
                  <a:lnTo>
                    <a:pt x="1846687" y="0"/>
                  </a:lnTo>
                  <a:lnTo>
                    <a:pt x="2434451" y="587764"/>
                  </a:lnTo>
                  <a:lnTo>
                    <a:pt x="1846687" y="1175528"/>
                  </a:lnTo>
                  <a:lnTo>
                    <a:pt x="0" y="1175528"/>
                  </a:lnTo>
                  <a:lnTo>
                    <a:pt x="0" y="0"/>
                  </a:lnTo>
                  <a:close/>
                </a:path>
              </a:pathLst>
            </a:custGeom>
            <a:solidFill>
              <a:schemeClr val="accent6">
                <a:lumMod val="60000"/>
                <a:lumOff val="40000"/>
              </a:schemeClr>
            </a:solidFill>
            <a:ln w="1905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342" tIns="34671" rIns="311218" bIns="34671" numCol="1" spcCol="1270" anchor="ctr" anchorCtr="0">
              <a:noAutofit/>
            </a:bodyPr>
            <a:lstStyle/>
            <a:p>
              <a:pPr algn="ctr" defTabSz="577850">
                <a:lnSpc>
                  <a:spcPct val="90000"/>
                </a:lnSpc>
                <a:spcBef>
                  <a:spcPct val="0"/>
                </a:spcBef>
                <a:spcAft>
                  <a:spcPct val="35000"/>
                </a:spcAft>
              </a:pPr>
              <a:endParaRPr lang="en-US" sz="800" b="1">
                <a:solidFill>
                  <a:prstClr val="black"/>
                </a:solidFill>
              </a:endParaRPr>
            </a:p>
          </p:txBody>
        </p:sp>
        <p:sp>
          <p:nvSpPr>
            <p:cNvPr id="22" name="Freeform 21"/>
            <p:cNvSpPr/>
            <p:nvPr/>
          </p:nvSpPr>
          <p:spPr>
            <a:xfrm>
              <a:off x="5662352" y="6038851"/>
              <a:ext cx="900946" cy="322912"/>
            </a:xfrm>
            <a:custGeom>
              <a:avLst/>
              <a:gdLst>
                <a:gd name="connsiteX0" fmla="*/ 0 w 2434451"/>
                <a:gd name="connsiteY0" fmla="*/ 0 h 1175528"/>
                <a:gd name="connsiteX1" fmla="*/ 1846687 w 2434451"/>
                <a:gd name="connsiteY1" fmla="*/ 0 h 1175528"/>
                <a:gd name="connsiteX2" fmla="*/ 2434451 w 2434451"/>
                <a:gd name="connsiteY2" fmla="*/ 587764 h 1175528"/>
                <a:gd name="connsiteX3" fmla="*/ 1846687 w 2434451"/>
                <a:gd name="connsiteY3" fmla="*/ 1175528 h 1175528"/>
                <a:gd name="connsiteX4" fmla="*/ 0 w 2434451"/>
                <a:gd name="connsiteY4" fmla="*/ 1175528 h 1175528"/>
                <a:gd name="connsiteX5" fmla="*/ 0 w 2434451"/>
                <a:gd name="connsiteY5" fmla="*/ 0 h 1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451" h="1175528">
                  <a:moveTo>
                    <a:pt x="0" y="0"/>
                  </a:moveTo>
                  <a:lnTo>
                    <a:pt x="1846687" y="0"/>
                  </a:lnTo>
                  <a:lnTo>
                    <a:pt x="2434451" y="587764"/>
                  </a:lnTo>
                  <a:lnTo>
                    <a:pt x="1846687" y="1175528"/>
                  </a:lnTo>
                  <a:lnTo>
                    <a:pt x="0" y="1175528"/>
                  </a:lnTo>
                  <a:lnTo>
                    <a:pt x="0" y="0"/>
                  </a:lnTo>
                  <a:close/>
                </a:path>
              </a:pathLst>
            </a:custGeom>
            <a:solidFill>
              <a:srgbClr val="336699"/>
            </a:solidFill>
            <a:ln w="1905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9771" tIns="34671" rIns="605100" bIns="34671" numCol="1" spcCol="1270" anchor="ctr" anchorCtr="0">
              <a:noAutofit/>
            </a:bodyPr>
            <a:lstStyle/>
            <a:p>
              <a:pPr algn="ctr" defTabSz="577850">
                <a:lnSpc>
                  <a:spcPct val="90000"/>
                </a:lnSpc>
                <a:spcBef>
                  <a:spcPct val="0"/>
                </a:spcBef>
                <a:spcAft>
                  <a:spcPct val="35000"/>
                </a:spcAft>
              </a:pPr>
              <a:endParaRPr lang="en-US" sz="1400" b="1">
                <a:solidFill>
                  <a:srgbClr val="FFFFFF"/>
                </a:solidFill>
              </a:endParaRPr>
            </a:p>
          </p:txBody>
        </p:sp>
        <p:sp>
          <p:nvSpPr>
            <p:cNvPr id="23" name="Rectangle 22"/>
            <p:cNvSpPr/>
            <p:nvPr/>
          </p:nvSpPr>
          <p:spPr>
            <a:xfrm>
              <a:off x="2686572" y="6053494"/>
              <a:ext cx="2624568" cy="338554"/>
            </a:xfrm>
            <a:prstGeom prst="rect">
              <a:avLst/>
            </a:prstGeom>
          </p:spPr>
          <p:txBody>
            <a:bodyPr wrap="square">
              <a:spAutoFit/>
            </a:bodyPr>
            <a:lstStyle/>
            <a:p>
              <a:r>
                <a:rPr lang="en-US" sz="1600">
                  <a:solidFill>
                    <a:prstClr val="black"/>
                  </a:solidFill>
                </a:rPr>
                <a:t>All enrollees, as needed</a:t>
              </a:r>
            </a:p>
          </p:txBody>
        </p:sp>
        <p:sp>
          <p:nvSpPr>
            <p:cNvPr id="24" name="Rectangle 23"/>
            <p:cNvSpPr/>
            <p:nvPr/>
          </p:nvSpPr>
          <p:spPr>
            <a:xfrm>
              <a:off x="6519432" y="6028555"/>
              <a:ext cx="2624568" cy="338554"/>
            </a:xfrm>
            <a:prstGeom prst="rect">
              <a:avLst/>
            </a:prstGeom>
          </p:spPr>
          <p:txBody>
            <a:bodyPr wrap="square">
              <a:spAutoFit/>
            </a:bodyPr>
            <a:lstStyle/>
            <a:p>
              <a:r>
                <a:rPr lang="en-US" sz="1600">
                  <a:solidFill>
                    <a:prstClr val="black"/>
                  </a:solidFill>
                </a:rPr>
                <a:t>High-need enrollees</a:t>
              </a:r>
            </a:p>
          </p:txBody>
        </p:sp>
      </p:grpSp>
      <p:sp>
        <p:nvSpPr>
          <p:cNvPr id="25" name="Rectangle 24"/>
          <p:cNvSpPr/>
          <p:nvPr/>
        </p:nvSpPr>
        <p:spPr bwMode="auto">
          <a:xfrm>
            <a:off x="8472" y="1212786"/>
            <a:ext cx="9144000" cy="66817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b="1">
                <a:latin typeface="Calibri" panose="020F0502020204030204" pitchFamily="34" charset="0"/>
              </a:rPr>
              <a:t>Standard Plan members with behavioral health needs are a priority population for care management. </a:t>
            </a:r>
          </a:p>
        </p:txBody>
      </p:sp>
      <p:sp>
        <p:nvSpPr>
          <p:cNvPr id="28" name="Rounded Rectangle 27"/>
          <p:cNvSpPr/>
          <p:nvPr/>
        </p:nvSpPr>
        <p:spPr>
          <a:xfrm>
            <a:off x="65921" y="4752642"/>
            <a:ext cx="7701997" cy="1659595"/>
          </a:xfrm>
          <a:prstGeom prst="roundRect">
            <a:avLst>
              <a:gd name="adj" fmla="val 0"/>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indent="-285750">
              <a:buFont typeface="Arial" panose="020B0604020202020204" pitchFamily="34" charset="0"/>
              <a:buChar char="•"/>
            </a:pPr>
            <a:r>
              <a:rPr lang="en-US" sz="1400" b="1">
                <a:solidFill>
                  <a:schemeClr val="tx1"/>
                </a:solidFill>
              </a:rPr>
              <a:t>Standard Plans must also implement processes to identify priority populations, including:</a:t>
            </a:r>
            <a:endParaRPr lang="en-US" sz="1400" b="1">
              <a:solidFill>
                <a:schemeClr val="tx1"/>
              </a:solidFill>
              <a:cs typeface="Arial"/>
            </a:endParaRPr>
          </a:p>
          <a:p>
            <a:pPr marL="742950" lvl="1" indent="-285750">
              <a:buFont typeface="Wingdings" panose="05000000000000000000" pitchFamily="2" charset="2"/>
              <a:buChar char="§"/>
            </a:pPr>
            <a:r>
              <a:rPr lang="en-US" sz="1200">
                <a:solidFill>
                  <a:schemeClr val="tx1"/>
                </a:solidFill>
              </a:rPr>
              <a:t>Children and adults with co-occurring physical and behavioral health conditions* </a:t>
            </a:r>
            <a:endParaRPr lang="en-US">
              <a:solidFill>
                <a:schemeClr val="tx1"/>
              </a:solidFill>
              <a:cs typeface="Arial"/>
            </a:endParaRPr>
          </a:p>
          <a:p>
            <a:pPr marL="742950" lvl="1" indent="-285750">
              <a:buFont typeface="Wingdings" panose="05000000000000000000" pitchFamily="2" charset="2"/>
              <a:buChar char="§"/>
            </a:pPr>
            <a:r>
              <a:rPr lang="en-US" sz="1200">
                <a:solidFill>
                  <a:schemeClr val="tx1"/>
                </a:solidFill>
              </a:rPr>
              <a:t>Individuals in need of long term services and supports (LTSS)</a:t>
            </a:r>
            <a:endParaRPr lang="en-US">
              <a:solidFill>
                <a:schemeClr val="tx1"/>
              </a:solidFill>
              <a:cs typeface="Arial"/>
            </a:endParaRPr>
          </a:p>
          <a:p>
            <a:pPr marL="742950" lvl="1" indent="-285750">
              <a:buFont typeface="Wingdings" panose="05000000000000000000" pitchFamily="2" charset="2"/>
              <a:buChar char="§"/>
            </a:pPr>
            <a:r>
              <a:rPr lang="en-US" sz="1200">
                <a:solidFill>
                  <a:schemeClr val="tx1"/>
                </a:solidFill>
              </a:rPr>
              <a:t>Enrollees with rising risk</a:t>
            </a:r>
            <a:endParaRPr lang="en-US" sz="1200">
              <a:solidFill>
                <a:schemeClr val="tx1"/>
              </a:solidFill>
              <a:cs typeface="Arial"/>
            </a:endParaRPr>
          </a:p>
          <a:p>
            <a:pPr marL="742950" lvl="1" indent="-285750">
              <a:buFont typeface="Wingdings" panose="05000000000000000000" pitchFamily="2" charset="2"/>
              <a:buChar char="§"/>
            </a:pPr>
            <a:r>
              <a:rPr lang="en-US" sz="1200">
                <a:solidFill>
                  <a:schemeClr val="tx1"/>
                </a:solidFill>
              </a:rPr>
              <a:t>Individuals with high unmet resource needs</a:t>
            </a:r>
            <a:endParaRPr lang="en-US" sz="1200">
              <a:solidFill>
                <a:schemeClr val="tx1"/>
              </a:solidFill>
              <a:cs typeface="Arial"/>
            </a:endParaRPr>
          </a:p>
          <a:p>
            <a:pPr lvl="1"/>
            <a:endParaRPr lang="en-US" sz="1600" b="1">
              <a:solidFill>
                <a:prstClr val="black"/>
              </a:solidFill>
            </a:endParaRPr>
          </a:p>
          <a:p>
            <a:pPr lvl="1"/>
            <a:endParaRPr lang="en-US" sz="1600" b="1">
              <a:solidFill>
                <a:prstClr val="black"/>
              </a:solidFill>
            </a:endParaRPr>
          </a:p>
          <a:p>
            <a:pPr marL="52070" lvl="1"/>
            <a:r>
              <a:rPr lang="en-US" sz="900"/>
              <a:t>*Including behavioral health, substance use, increased risk for chronic conditions, and foster care populations</a:t>
            </a:r>
            <a:endParaRPr lang="en-US" sz="900">
              <a:cs typeface="Arial"/>
            </a:endParaRPr>
          </a:p>
        </p:txBody>
      </p:sp>
      <p:grpSp>
        <p:nvGrpSpPr>
          <p:cNvPr id="5" name="Group 4"/>
          <p:cNvGrpSpPr/>
          <p:nvPr/>
        </p:nvGrpSpPr>
        <p:grpSpPr>
          <a:xfrm>
            <a:off x="262688" y="2994769"/>
            <a:ext cx="8675572" cy="1186820"/>
            <a:chOff x="369590" y="2767190"/>
            <a:chExt cx="8324929" cy="1448146"/>
          </a:xfrm>
          <a:solidFill>
            <a:schemeClr val="accent6">
              <a:lumMod val="60000"/>
              <a:lumOff val="40000"/>
            </a:schemeClr>
          </a:solidFill>
          <a:effectLst>
            <a:outerShdw blurRad="50800" dist="38100" dir="2700000" algn="tl" rotWithShape="0">
              <a:prstClr val="black">
                <a:alpha val="40000"/>
              </a:prstClr>
            </a:outerShdw>
          </a:effectLst>
        </p:grpSpPr>
        <p:sp>
          <p:nvSpPr>
            <p:cNvPr id="29" name="Pentagon 28"/>
            <p:cNvSpPr/>
            <p:nvPr/>
          </p:nvSpPr>
          <p:spPr>
            <a:xfrm>
              <a:off x="369590" y="2767190"/>
              <a:ext cx="8324929" cy="423502"/>
            </a:xfrm>
            <a:prstGeom prst="homePlat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black"/>
                  </a:solidFill>
                </a:rPr>
                <a:t>Transitional Care Management</a:t>
              </a:r>
            </a:p>
          </p:txBody>
        </p:sp>
        <p:sp>
          <p:nvSpPr>
            <p:cNvPr id="30" name="Pentagon 29"/>
            <p:cNvSpPr/>
            <p:nvPr/>
          </p:nvSpPr>
          <p:spPr>
            <a:xfrm>
              <a:off x="369590" y="3279511"/>
              <a:ext cx="8324929" cy="423502"/>
            </a:xfrm>
            <a:prstGeom prst="homePlat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black"/>
                  </a:solidFill>
                </a:rPr>
                <a:t>General Care Coordination</a:t>
              </a:r>
            </a:p>
          </p:txBody>
        </p:sp>
        <p:sp>
          <p:nvSpPr>
            <p:cNvPr id="31" name="Pentagon 30"/>
            <p:cNvSpPr/>
            <p:nvPr/>
          </p:nvSpPr>
          <p:spPr>
            <a:xfrm>
              <a:off x="369590" y="3791834"/>
              <a:ext cx="8324929" cy="423502"/>
            </a:xfrm>
            <a:prstGeom prst="homePlat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black"/>
                  </a:solidFill>
                </a:rPr>
                <a:t>Prevention and Population Health Management</a:t>
              </a:r>
            </a:p>
          </p:txBody>
        </p:sp>
      </p:grpSp>
      <p:sp>
        <p:nvSpPr>
          <p:cNvPr id="6" name="Rectangular Callout 5"/>
          <p:cNvSpPr/>
          <p:nvPr/>
        </p:nvSpPr>
        <p:spPr>
          <a:xfrm>
            <a:off x="6432176" y="5096847"/>
            <a:ext cx="2506084" cy="1324354"/>
          </a:xfrm>
          <a:prstGeom prst="wedgeRectCallout">
            <a:avLst>
              <a:gd name="adj1" fmla="val 24976"/>
              <a:gd name="adj2" fmla="val -226511"/>
            </a:avLst>
          </a:prstGeom>
          <a:solidFill>
            <a:srgbClr val="FFC000"/>
          </a:solidFill>
          <a:ln w="28575">
            <a:solidFill>
              <a:srgbClr val="F0A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Care management performed in Standard Plans must uniquely account for mental health/substance needs, or other needs the beneficiaries may have</a:t>
            </a:r>
          </a:p>
        </p:txBody>
      </p:sp>
    </p:spTree>
    <p:extLst>
      <p:ext uri="{BB962C8B-B14F-4D97-AF65-F5344CB8AC3E}">
        <p14:creationId xmlns:p14="http://schemas.microsoft.com/office/powerpoint/2010/main" val="208024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Common Provider 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18</a:t>
            </a:fld>
            <a:endParaRPr lang="en-US" b="1">
              <a:latin typeface="Calibri" panose="020F0502020204030204" pitchFamily="34" charset="0"/>
            </a:endParaRPr>
          </a:p>
        </p:txBody>
      </p:sp>
      <p:pic>
        <p:nvPicPr>
          <p:cNvPr id="3" name="Graphic 2" descr="Help with solid fill">
            <a:extLst>
              <a:ext uri="{FF2B5EF4-FFF2-40B4-BE49-F238E27FC236}">
                <a16:creationId xmlns:a16="http://schemas.microsoft.com/office/drawing/2014/main" id="{4D0DE49D-5274-4520-A5C4-3CAA7255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369380"/>
            <a:ext cx="914400" cy="914400"/>
          </a:xfrm>
          <a:prstGeom prst="rect">
            <a:avLst/>
          </a:prstGeom>
        </p:spPr>
      </p:pic>
    </p:spTree>
    <p:extLst>
      <p:ext uri="{BB962C8B-B14F-4D97-AF65-F5344CB8AC3E}">
        <p14:creationId xmlns:p14="http://schemas.microsoft.com/office/powerpoint/2010/main" val="397173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Process to Transition between Standard and Tailored Plans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19</a:t>
            </a:fld>
            <a:endParaRPr lang="en-US" b="1">
              <a:latin typeface="Calibri" panose="020F0502020204030204" pitchFamily="34" charset="0"/>
            </a:endParaRPr>
          </a:p>
        </p:txBody>
      </p:sp>
    </p:spTree>
    <p:extLst>
      <p:ext uri="{BB962C8B-B14F-4D97-AF65-F5344CB8AC3E}">
        <p14:creationId xmlns:p14="http://schemas.microsoft.com/office/powerpoint/2010/main" val="247652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38161C-6BC6-43FF-97A2-16115DCAFDDF}"/>
              </a:ext>
            </a:extLst>
          </p:cNvPr>
          <p:cNvSpPr>
            <a:spLocks noGrp="1"/>
          </p:cNvSpPr>
          <p:nvPr>
            <p:ph type="sldNum" sz="quarter" idx="4294967295"/>
          </p:nvPr>
        </p:nvSpPr>
        <p:spPr>
          <a:xfrm>
            <a:off x="8610600" y="6356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2</a:t>
            </a:fld>
            <a:endParaRPr lang="en-US"/>
          </a:p>
        </p:txBody>
      </p:sp>
      <p:pic>
        <p:nvPicPr>
          <p:cNvPr id="11" name="Picture 10">
            <a:extLst>
              <a:ext uri="{FF2B5EF4-FFF2-40B4-BE49-F238E27FC236}">
                <a16:creationId xmlns:a16="http://schemas.microsoft.com/office/drawing/2014/main" id="{0E549EA8-0C55-451E-8EE5-BDA72FC66B3F}"/>
              </a:ext>
            </a:extLst>
          </p:cNvPr>
          <p:cNvPicPr>
            <a:picLocks noChangeAspect="1"/>
          </p:cNvPicPr>
          <p:nvPr/>
        </p:nvPicPr>
        <p:blipFill>
          <a:blip r:embed="rId3"/>
          <a:stretch>
            <a:fillRect/>
          </a:stretch>
        </p:blipFill>
        <p:spPr>
          <a:xfrm>
            <a:off x="1409063" y="959644"/>
            <a:ext cx="6137030" cy="6006176"/>
          </a:xfrm>
          <a:prstGeom prst="rect">
            <a:avLst/>
          </a:prstGeom>
        </p:spPr>
      </p:pic>
    </p:spTree>
    <p:custDataLst>
      <p:tags r:id="rId1"/>
    </p:custDataLst>
    <p:extLst>
      <p:ext uri="{BB962C8B-B14F-4D97-AF65-F5344CB8AC3E}">
        <p14:creationId xmlns:p14="http://schemas.microsoft.com/office/powerpoint/2010/main" val="170843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Notices Regarding Managed Care Transition</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0" y="1224328"/>
            <a:ext cx="9144000" cy="5328872"/>
          </a:xfrm>
          <a:prstGeom prst="rect">
            <a:avLst/>
          </a:prstGeom>
          <a:solidFill>
            <a:srgbClr val="FFFFFF">
              <a:lumMod val="95000"/>
            </a:srgbClr>
          </a:solidFill>
          <a:ln w="9525" cap="flat" cmpd="sng" algn="ctr">
            <a:noFill/>
            <a:prstDash val="solid"/>
            <a:round/>
            <a:headEnd type="none" w="med" len="med"/>
            <a:tailEnd type="none" w="med" len="med"/>
          </a:ln>
          <a:effectLst/>
        </p:spPr>
        <p:txBody>
          <a:bodyPr lIns="101846" tIns="50923" rIns="101846" bIns="50923" anchor="ctr"/>
          <a:lstStyle/>
          <a:p>
            <a:pPr algn="ctr" defTabSz="1019056">
              <a:defRPr/>
            </a:pPr>
            <a:endParaRPr lang="en-US" sz="1100" b="1" kern="0">
              <a:solidFill>
                <a:srgbClr val="000000"/>
              </a:solidFill>
              <a:ea typeface="ＭＳ Ｐゴシック" pitchFamily="1" charset="-128"/>
            </a:endParaRP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20</a:t>
            </a:fld>
            <a:endParaRPr lang="en-US" b="1">
              <a:latin typeface="Calibri" panose="020F0502020204030204" pitchFamily="34" charset="0"/>
            </a:endParaRPr>
          </a:p>
        </p:txBody>
      </p:sp>
      <p:sp>
        <p:nvSpPr>
          <p:cNvPr id="8" name="Rectangle 7"/>
          <p:cNvSpPr/>
          <p:nvPr/>
        </p:nvSpPr>
        <p:spPr bwMode="auto">
          <a:xfrm>
            <a:off x="0" y="1226412"/>
            <a:ext cx="9144000" cy="7869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1700" b="1">
                <a:latin typeface="Calibri" panose="020F0502020204030204" pitchFamily="34" charset="0"/>
              </a:rPr>
              <a:t>In March 2021, DHHS will send notices to individuals regarding July 2021 managed care enrollment.</a:t>
            </a:r>
          </a:p>
        </p:txBody>
      </p:sp>
      <p:sp>
        <p:nvSpPr>
          <p:cNvPr id="3" name="Rectangle 2"/>
          <p:cNvSpPr/>
          <p:nvPr/>
        </p:nvSpPr>
        <p:spPr>
          <a:xfrm>
            <a:off x="686197" y="3200400"/>
            <a:ext cx="3885406" cy="330048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rPr>
              <a:t>Notices for beneficiaries slated to enroll in Standard Plans will include information about:</a:t>
            </a:r>
          </a:p>
          <a:p>
            <a:pPr algn="ctr"/>
            <a:endParaRPr lang="en-US" sz="1400">
              <a:solidFill>
                <a:schemeClr val="tx1"/>
              </a:solidFill>
            </a:endParaRPr>
          </a:p>
          <a:p>
            <a:pPr marL="285750" indent="-285750">
              <a:buFont typeface="Arial" panose="020B0604020202020204" pitchFamily="34" charset="0"/>
              <a:buChar char="•"/>
            </a:pPr>
            <a:r>
              <a:rPr lang="en-US" sz="1400">
                <a:solidFill>
                  <a:schemeClr val="tx1"/>
                </a:solidFill>
              </a:rPr>
              <a:t>Timeline that the beneficiary will enroll in managed care</a:t>
            </a:r>
          </a:p>
          <a:p>
            <a:pPr marL="285750" indent="-285750">
              <a:buFont typeface="Arial" panose="020B0604020202020204" pitchFamily="34" charset="0"/>
              <a:buChar char="•"/>
            </a:pPr>
            <a:r>
              <a:rPr lang="en-US" sz="1400">
                <a:solidFill>
                  <a:schemeClr val="tx1"/>
                </a:solidFill>
              </a:rPr>
              <a:t>Process for selecting a primary care provider and a health plan</a:t>
            </a:r>
          </a:p>
          <a:p>
            <a:pPr marL="285750" indent="-285750">
              <a:buFont typeface="Arial" panose="020B0604020202020204" pitchFamily="34" charset="0"/>
              <a:buChar char="•"/>
            </a:pPr>
            <a:r>
              <a:rPr lang="en-US" sz="1400">
                <a:solidFill>
                  <a:schemeClr val="tx1"/>
                </a:solidFill>
              </a:rPr>
              <a:t>Steps to take for beneficiaries who believe they need certain services to address needs related to developmental disability, mental illness, TBI, or substance use disorder</a:t>
            </a:r>
          </a:p>
          <a:p>
            <a:pPr marL="285750" indent="-285750">
              <a:buFont typeface="Arial" panose="020B0604020202020204" pitchFamily="34" charset="0"/>
              <a:buChar char="•"/>
            </a:pPr>
            <a:r>
              <a:rPr lang="en-US" sz="1400">
                <a:solidFill>
                  <a:schemeClr val="tx1"/>
                </a:solidFill>
              </a:rPr>
              <a:t>Contact information for enrollment broker for choice counseling</a:t>
            </a:r>
          </a:p>
          <a:p>
            <a:pPr marL="285750" indent="-285750">
              <a:buFont typeface="Arial" panose="020B0604020202020204" pitchFamily="34" charset="0"/>
              <a:buChar char="•"/>
            </a:pPr>
            <a:endParaRPr lang="en-US" sz="1400">
              <a:solidFill>
                <a:schemeClr val="tx1"/>
              </a:solidFill>
            </a:endParaRPr>
          </a:p>
        </p:txBody>
      </p:sp>
      <p:sp>
        <p:nvSpPr>
          <p:cNvPr id="25" name="Rectangle 24"/>
          <p:cNvSpPr/>
          <p:nvPr/>
        </p:nvSpPr>
        <p:spPr>
          <a:xfrm>
            <a:off x="4800997" y="3200400"/>
            <a:ext cx="3885406" cy="3300488"/>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a:solidFill>
                  <a:schemeClr val="tx1"/>
                </a:solidFill>
              </a:rPr>
              <a:t>Notices for beneficiaries who are eligible for a BH I/DD Tailored Plan and will remain in FFS/LME-MCOs will include information about:</a:t>
            </a:r>
          </a:p>
          <a:p>
            <a:pPr algn="ctr"/>
            <a:endParaRPr lang="en-US" sz="1400">
              <a:solidFill>
                <a:schemeClr val="tx1"/>
              </a:solidFill>
            </a:endParaRPr>
          </a:p>
          <a:p>
            <a:pPr marL="285750" indent="-285750">
              <a:buFont typeface="Arial" panose="020B0604020202020204" pitchFamily="34" charset="0"/>
              <a:buChar char="•"/>
            </a:pPr>
            <a:r>
              <a:rPr lang="en-US" sz="1400">
                <a:solidFill>
                  <a:schemeClr val="tx1"/>
                </a:solidFill>
              </a:rPr>
              <a:t>Beneficiary’s continued enrollment in FFS/LME-MCO</a:t>
            </a:r>
          </a:p>
          <a:p>
            <a:pPr marL="285750" indent="-285750">
              <a:buFont typeface="Arial" panose="020B0604020202020204" pitchFamily="34" charset="0"/>
              <a:buChar char="•"/>
            </a:pPr>
            <a:r>
              <a:rPr lang="en-US" sz="1400">
                <a:solidFill>
                  <a:schemeClr val="tx1"/>
                </a:solidFill>
              </a:rPr>
              <a:t>Option to enroll in a Standard Plan with explanation that Standard Plans will offer a more limited set of benefits for developmental disability, mental illness, TBI, or substance use disorder</a:t>
            </a:r>
          </a:p>
          <a:p>
            <a:pPr marL="285750" indent="-285750">
              <a:buFont typeface="Arial" panose="020B0604020202020204" pitchFamily="34" charset="0"/>
              <a:buChar char="•"/>
            </a:pPr>
            <a:r>
              <a:rPr lang="en-US" sz="1400">
                <a:solidFill>
                  <a:schemeClr val="tx1"/>
                </a:solidFill>
              </a:rPr>
              <a:t>Contact information for enrollment broker for choice counseling</a:t>
            </a:r>
          </a:p>
        </p:txBody>
      </p:sp>
      <p:sp>
        <p:nvSpPr>
          <p:cNvPr id="26" name="Rectangle 25"/>
          <p:cNvSpPr/>
          <p:nvPr/>
        </p:nvSpPr>
        <p:spPr bwMode="auto">
          <a:xfrm>
            <a:off x="686197" y="2132907"/>
            <a:ext cx="8000602" cy="988217"/>
          </a:xfrm>
          <a:prstGeom prst="rect">
            <a:avLst/>
          </a:prstGeom>
          <a:solidFill>
            <a:schemeClr val="accent3">
              <a:lumMod val="40000"/>
              <a:lumOff val="60000"/>
            </a:schemeClr>
          </a:solidFill>
          <a:ln w="28575" cap="flat" cmpd="sng" algn="ctr">
            <a:solidFill>
              <a:schemeClr val="tx2"/>
            </a:solid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r>
              <a:rPr lang="en-US" sz="1400" b="1">
                <a:latin typeface="Calibri" panose="020F0502020204030204" pitchFamily="34" charset="0"/>
              </a:rPr>
              <a:t>There will be different notices for beneficiaries who will be required to enroll in a Standard Plans v. those eligible for a BH I/DD Tailored Plan who will by default remain in Medicaid FFS/LME-MCOs. DHHS anticipates that beneficiaries may reach out to providers with questions about these notices.</a:t>
            </a:r>
          </a:p>
        </p:txBody>
      </p:sp>
    </p:spTree>
    <p:extLst>
      <p:ext uri="{BB962C8B-B14F-4D97-AF65-F5344CB8AC3E}">
        <p14:creationId xmlns:p14="http://schemas.microsoft.com/office/powerpoint/2010/main" val="4385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a:solidFill>
                <a:srgbClr val="000000"/>
              </a:solidFill>
              <a:ea typeface="Calibri"/>
              <a:cs typeface="Times New Roman"/>
            </a:endParaRPr>
          </a:p>
        </p:txBody>
      </p:sp>
      <p:sp>
        <p:nvSpPr>
          <p:cNvPr id="23" name="Title 6"/>
          <p:cNvSpPr txBox="1">
            <a:spLocks/>
          </p:cNvSpPr>
          <p:nvPr/>
        </p:nvSpPr>
        <p:spPr>
          <a:xfrm>
            <a:off x="457199" y="391159"/>
            <a:ext cx="8229600" cy="79946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a:solidFill>
                  <a:srgbClr val="002060"/>
                </a:solidFill>
              </a:rPr>
              <a:t>What if a member needs a service that is not covered by Standard Plans?</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solidFill>
                  <a:prstClr val="black"/>
                </a:solidFill>
              </a:rPr>
              <a:pPr/>
              <a:t>21</a:t>
            </a:fld>
            <a:endParaRPr lang="en-US" b="1">
              <a:solidFill>
                <a:prstClr val="black"/>
              </a:solidFill>
            </a:endParaRPr>
          </a:p>
        </p:txBody>
      </p:sp>
      <p:sp>
        <p:nvSpPr>
          <p:cNvPr id="13" name="Rectangle 12"/>
          <p:cNvSpPr/>
          <p:nvPr/>
        </p:nvSpPr>
        <p:spPr bwMode="auto">
          <a:xfrm>
            <a:off x="-1" y="1219200"/>
            <a:ext cx="9144000" cy="640162"/>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algn="ctr">
              <a:spcAft>
                <a:spcPts val="1200"/>
              </a:spcAft>
            </a:pPr>
            <a:r>
              <a:rPr lang="en-US" b="1"/>
              <a:t>A provider can request a transfer to NC Medicaid Direct and LME-MCO if a member needs a behavioral health or I/DD service that is </a:t>
            </a:r>
            <a:r>
              <a:rPr lang="en-US" b="1" i="1" u="sng"/>
              <a:t>not</a:t>
            </a:r>
            <a:r>
              <a:rPr lang="en-US" b="1"/>
              <a:t> covered by Standard Plans.</a:t>
            </a:r>
            <a:endParaRPr lang="en-US" sz="1600" b="1"/>
          </a:p>
        </p:txBody>
      </p:sp>
      <p:graphicFrame>
        <p:nvGraphicFramePr>
          <p:cNvPr id="4" name="Diagram 3"/>
          <p:cNvGraphicFramePr/>
          <p:nvPr>
            <p:extLst>
              <p:ext uri="{D42A27DB-BD31-4B8C-83A1-F6EECF244321}">
                <p14:modId xmlns:p14="http://schemas.microsoft.com/office/powerpoint/2010/main" val="445381794"/>
              </p:ext>
            </p:extLst>
          </p:nvPr>
        </p:nvGraphicFramePr>
        <p:xfrm>
          <a:off x="295275" y="2000250"/>
          <a:ext cx="8553450" cy="4391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9315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Common Provider 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22</a:t>
            </a:fld>
            <a:endParaRPr lang="en-US" b="1">
              <a:latin typeface="Calibri" panose="020F0502020204030204" pitchFamily="34" charset="0"/>
            </a:endParaRPr>
          </a:p>
        </p:txBody>
      </p:sp>
      <p:pic>
        <p:nvPicPr>
          <p:cNvPr id="3" name="Graphic 2" descr="Help with solid fill">
            <a:extLst>
              <a:ext uri="{FF2B5EF4-FFF2-40B4-BE49-F238E27FC236}">
                <a16:creationId xmlns:a16="http://schemas.microsoft.com/office/drawing/2014/main" id="{4D0DE49D-5274-4520-A5C4-3CAA7255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369380"/>
            <a:ext cx="914400" cy="914400"/>
          </a:xfrm>
          <a:prstGeom prst="rect">
            <a:avLst/>
          </a:prstGeom>
        </p:spPr>
      </p:pic>
    </p:spTree>
    <p:extLst>
      <p:ext uri="{BB962C8B-B14F-4D97-AF65-F5344CB8AC3E}">
        <p14:creationId xmlns:p14="http://schemas.microsoft.com/office/powerpoint/2010/main" val="158293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Provider Next Steps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a:xfrm>
            <a:off x="8305800" y="6573308"/>
            <a:ext cx="564098"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solidFill>
                  <a:prstClr val="black"/>
                </a:solidFill>
              </a:rPr>
              <a:pPr/>
              <a:t>23</a:t>
            </a:fld>
            <a:endParaRPr lang="en-US">
              <a:latin typeface="Calibri" panose="020F0502020204030204" pitchFamily="34" charset="0"/>
            </a:endParaRPr>
          </a:p>
        </p:txBody>
      </p:sp>
    </p:spTree>
    <p:extLst>
      <p:ext uri="{BB962C8B-B14F-4D97-AF65-F5344CB8AC3E}">
        <p14:creationId xmlns:p14="http://schemas.microsoft.com/office/powerpoint/2010/main" val="4397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8C844D-F5A2-4DC2-8EFB-C5479787117F}"/>
              </a:ext>
            </a:extLst>
          </p:cNvPr>
          <p:cNvSpPr>
            <a:spLocks noGrp="1"/>
          </p:cNvSpPr>
          <p:nvPr>
            <p:ph type="sldNum" sz="quarter" idx="14"/>
          </p:nvPr>
        </p:nvSpPr>
        <p:spPr/>
        <p:txBody>
          <a:bodyPr/>
          <a:lstStyle/>
          <a:p>
            <a:r>
              <a:rPr lang="en-US"/>
              <a:t>20</a:t>
            </a:r>
          </a:p>
        </p:txBody>
      </p:sp>
      <p:sp>
        <p:nvSpPr>
          <p:cNvPr id="6" name="Title 5">
            <a:extLst>
              <a:ext uri="{FF2B5EF4-FFF2-40B4-BE49-F238E27FC236}">
                <a16:creationId xmlns:a16="http://schemas.microsoft.com/office/drawing/2014/main" id="{68C9C87E-B9CC-436E-A833-45E1D8A0B7EA}"/>
              </a:ext>
            </a:extLst>
          </p:cNvPr>
          <p:cNvSpPr>
            <a:spLocks noGrp="1"/>
          </p:cNvSpPr>
          <p:nvPr>
            <p:ph type="title"/>
          </p:nvPr>
        </p:nvSpPr>
        <p:spPr>
          <a:xfrm>
            <a:off x="76614" y="364075"/>
            <a:ext cx="5882450" cy="411480"/>
          </a:xfrm>
        </p:spPr>
        <p:txBody>
          <a:bodyPr/>
          <a:lstStyle/>
          <a:p>
            <a:r>
              <a:rPr lang="en-US"/>
              <a:t>NCMT Provider Timeline</a:t>
            </a:r>
          </a:p>
        </p:txBody>
      </p:sp>
      <p:cxnSp>
        <p:nvCxnSpPr>
          <p:cNvPr id="13" name="Straight Arrow Connector 12">
            <a:extLst>
              <a:ext uri="{FF2B5EF4-FFF2-40B4-BE49-F238E27FC236}">
                <a16:creationId xmlns:a16="http://schemas.microsoft.com/office/drawing/2014/main" id="{4E5034F6-3740-4FB4-94EA-3B971C9FA63B}"/>
              </a:ext>
            </a:extLst>
          </p:cNvPr>
          <p:cNvCxnSpPr>
            <a:cxnSpLocks/>
          </p:cNvCxnSpPr>
          <p:nvPr/>
        </p:nvCxnSpPr>
        <p:spPr>
          <a:xfrm>
            <a:off x="183651" y="3591455"/>
            <a:ext cx="8782822" cy="0"/>
          </a:xfrm>
          <a:prstGeom prst="straightConnector1">
            <a:avLst/>
          </a:prstGeom>
          <a:noFill/>
          <a:ln w="76200" cap="flat" cmpd="sng" algn="ctr">
            <a:solidFill>
              <a:sysClr val="windowText" lastClr="000000"/>
            </a:solidFill>
            <a:prstDash val="solid"/>
            <a:miter lim="800000"/>
            <a:headEnd type="triangle"/>
            <a:tailEnd type="triangle"/>
          </a:ln>
          <a:effectLst/>
        </p:spPr>
      </p:cxnSp>
      <p:sp>
        <p:nvSpPr>
          <p:cNvPr id="14" name="TextBox 13">
            <a:extLst>
              <a:ext uri="{FF2B5EF4-FFF2-40B4-BE49-F238E27FC236}">
                <a16:creationId xmlns:a16="http://schemas.microsoft.com/office/drawing/2014/main" id="{E07D148E-4F2F-4FED-942A-849F012D8BFD}"/>
              </a:ext>
            </a:extLst>
          </p:cNvPr>
          <p:cNvSpPr txBox="1"/>
          <p:nvPr/>
        </p:nvSpPr>
        <p:spPr>
          <a:xfrm>
            <a:off x="2093773" y="3851096"/>
            <a:ext cx="1057198" cy="553998"/>
          </a:xfrm>
          <a:prstGeom prst="rect">
            <a:avLst/>
          </a:prstGeom>
          <a:noFill/>
        </p:spPr>
        <p:txBody>
          <a:bodyPr wrap="square" lIns="91440" tIns="45720" rIns="91440" bIns="45720" rtlCol="0" anchor="t">
            <a:spAutoFit/>
          </a:bodyPr>
          <a:lstStyle/>
          <a:p>
            <a:pPr algn="ctr">
              <a:defRPr/>
            </a:pPr>
            <a:r>
              <a:rPr lang="en-US" sz="1000">
                <a:latin typeface="Calibri"/>
                <a:cs typeface="Calibri"/>
              </a:rPr>
              <a:t>Begin State-wide Open Enrollment</a:t>
            </a:r>
            <a:endParaRPr lang="en-US"/>
          </a:p>
        </p:txBody>
      </p:sp>
      <p:sp>
        <p:nvSpPr>
          <p:cNvPr id="15" name="Rectangle 14">
            <a:extLst>
              <a:ext uri="{FF2B5EF4-FFF2-40B4-BE49-F238E27FC236}">
                <a16:creationId xmlns:a16="http://schemas.microsoft.com/office/drawing/2014/main" id="{8F3890E9-E491-4DBE-AA5F-31AE36A8E0E1}"/>
              </a:ext>
            </a:extLst>
          </p:cNvPr>
          <p:cNvSpPr/>
          <p:nvPr/>
        </p:nvSpPr>
        <p:spPr>
          <a:xfrm>
            <a:off x="2600240" y="3664984"/>
            <a:ext cx="2091687" cy="91289"/>
          </a:xfrm>
          <a:prstGeom prst="rect">
            <a:avLst/>
          </a:prstGeom>
          <a:solidFill>
            <a:srgbClr val="7F9E3F"/>
          </a:solidFill>
          <a:ln w="12700" cap="flat" cmpd="sng" algn="ctr">
            <a:solidFill>
              <a:srgbClr val="7F9E3F">
                <a:shade val="50000"/>
              </a:srgbClr>
            </a:solidFill>
            <a:prstDash val="solid"/>
            <a:miter lim="800000"/>
          </a:ln>
          <a:effectLst/>
        </p:spPr>
        <p:txBody>
          <a:bodyPr rtlCol="0" anchor="ctr"/>
          <a:lstStyle/>
          <a:p>
            <a:pPr algn="ctr" defTabSz="342900">
              <a:defRPr/>
            </a:pPr>
            <a:endParaRPr lang="en-US" sz="675" kern="0">
              <a:solidFill>
                <a:srgbClr val="FFFFFF"/>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B80F6923-5E53-4FAC-BD5E-E71705C5A152}"/>
              </a:ext>
            </a:extLst>
          </p:cNvPr>
          <p:cNvCxnSpPr>
            <a:cxnSpLocks/>
          </p:cNvCxnSpPr>
          <p:nvPr/>
        </p:nvCxnSpPr>
        <p:spPr>
          <a:xfrm>
            <a:off x="4693367" y="3668249"/>
            <a:ext cx="0" cy="156324"/>
          </a:xfrm>
          <a:prstGeom prst="line">
            <a:avLst/>
          </a:prstGeom>
          <a:noFill/>
          <a:ln w="6350" cap="flat" cmpd="sng" algn="ctr">
            <a:solidFill>
              <a:sysClr val="windowText" lastClr="000000"/>
            </a:solidFill>
            <a:prstDash val="solid"/>
            <a:miter lim="800000"/>
          </a:ln>
          <a:effectLst/>
        </p:spPr>
      </p:cxnSp>
      <p:cxnSp>
        <p:nvCxnSpPr>
          <p:cNvPr id="18" name="Straight Connector 17">
            <a:extLst>
              <a:ext uri="{FF2B5EF4-FFF2-40B4-BE49-F238E27FC236}">
                <a16:creationId xmlns:a16="http://schemas.microsoft.com/office/drawing/2014/main" id="{9BDCC8C9-BE40-4BAD-AB13-4FA631B86BA0}"/>
              </a:ext>
            </a:extLst>
          </p:cNvPr>
          <p:cNvCxnSpPr>
            <a:cxnSpLocks/>
          </p:cNvCxnSpPr>
          <p:nvPr/>
        </p:nvCxnSpPr>
        <p:spPr>
          <a:xfrm>
            <a:off x="2600240" y="3666491"/>
            <a:ext cx="0" cy="156320"/>
          </a:xfrm>
          <a:prstGeom prst="line">
            <a:avLst/>
          </a:prstGeom>
          <a:noFill/>
          <a:ln w="6350" cap="flat" cmpd="sng" algn="ctr">
            <a:solidFill>
              <a:sysClr val="windowText" lastClr="000000"/>
            </a:solidFill>
            <a:prstDash val="solid"/>
            <a:miter lim="800000"/>
          </a:ln>
          <a:effectLst/>
        </p:spPr>
      </p:cxnSp>
      <p:sp>
        <p:nvSpPr>
          <p:cNvPr id="19" name="Arrow: Down 18">
            <a:extLst>
              <a:ext uri="{FF2B5EF4-FFF2-40B4-BE49-F238E27FC236}">
                <a16:creationId xmlns:a16="http://schemas.microsoft.com/office/drawing/2014/main" id="{A9AE7B19-3A7F-490A-9AB8-D703196FAB55}"/>
              </a:ext>
            </a:extLst>
          </p:cNvPr>
          <p:cNvSpPr/>
          <p:nvPr/>
        </p:nvSpPr>
        <p:spPr>
          <a:xfrm>
            <a:off x="2554266" y="2026541"/>
            <a:ext cx="89634" cy="1233208"/>
          </a:xfrm>
          <a:prstGeom prst="downArrow">
            <a:avLst/>
          </a:prstGeom>
          <a:solidFill>
            <a:sysClr val="windowText" lastClr="000000"/>
          </a:solidFill>
          <a:ln w="6350" cap="flat" cmpd="sng" algn="ctr">
            <a:solidFill>
              <a:schemeClr val="tx1"/>
            </a:solidFill>
            <a:prstDash val="solid"/>
            <a:miter lim="800000"/>
          </a:ln>
          <a:effectLst/>
        </p:spPr>
        <p:txBody>
          <a:bodyPr rtlCol="0" anchor="ctr"/>
          <a:lstStyle/>
          <a:p>
            <a:pPr algn="ctr" defTabSz="342900">
              <a:defRPr/>
            </a:pPr>
            <a:endParaRPr lang="en-US" sz="1350" kern="0">
              <a:solidFill>
                <a:srgbClr val="FFFFFF"/>
              </a:solidFill>
              <a:latin typeface="Calibri" panose="020F0502020204030204" pitchFamily="34" charset="0"/>
              <a:cs typeface="Calibri" panose="020F0502020204030204" pitchFamily="34" charset="0"/>
            </a:endParaRPr>
          </a:p>
        </p:txBody>
      </p:sp>
      <p:sp>
        <p:nvSpPr>
          <p:cNvPr id="20" name="Star: 5 Points 19">
            <a:extLst>
              <a:ext uri="{FF2B5EF4-FFF2-40B4-BE49-F238E27FC236}">
                <a16:creationId xmlns:a16="http://schemas.microsoft.com/office/drawing/2014/main" id="{E60791CD-41C8-42E3-AC4B-50D81035476C}"/>
              </a:ext>
            </a:extLst>
          </p:cNvPr>
          <p:cNvSpPr/>
          <p:nvPr/>
        </p:nvSpPr>
        <p:spPr>
          <a:xfrm>
            <a:off x="2476381" y="3478077"/>
            <a:ext cx="237818" cy="226757"/>
          </a:xfrm>
          <a:prstGeom prst="star5">
            <a:avLst/>
          </a:prstGeom>
          <a:solidFill>
            <a:srgbClr val="FFFF00"/>
          </a:solidFill>
          <a:ln>
            <a:solidFill>
              <a:srgbClr val="FFC000"/>
            </a:solidFill>
          </a:ln>
          <a:effectLst/>
        </p:spPr>
        <p:txBody>
          <a:bodyPr rtlCol="0" anchor="ctr"/>
          <a:lstStyle/>
          <a:p>
            <a:pPr algn="ctr" defTabSz="685604">
              <a:defRPr/>
            </a:pPr>
            <a:endParaRPr lang="en-US" sz="825" kern="0">
              <a:solidFill>
                <a:srgbClr val="FFFFFF"/>
              </a:solidFill>
              <a:latin typeface="Calibri" panose="020F0502020204030204" pitchFamily="34" charset="0"/>
              <a:cs typeface="Calibri" panose="020F0502020204030204" pitchFamily="34" charset="0"/>
            </a:endParaRPr>
          </a:p>
        </p:txBody>
      </p:sp>
      <p:sp>
        <p:nvSpPr>
          <p:cNvPr id="22" name="Star: 5 Points 21">
            <a:extLst>
              <a:ext uri="{FF2B5EF4-FFF2-40B4-BE49-F238E27FC236}">
                <a16:creationId xmlns:a16="http://schemas.microsoft.com/office/drawing/2014/main" id="{B069FBF8-6E47-49DB-8926-F1926EEE0786}"/>
              </a:ext>
            </a:extLst>
          </p:cNvPr>
          <p:cNvSpPr/>
          <p:nvPr/>
        </p:nvSpPr>
        <p:spPr>
          <a:xfrm>
            <a:off x="4568506" y="3478077"/>
            <a:ext cx="237818" cy="226757"/>
          </a:xfrm>
          <a:prstGeom prst="star5">
            <a:avLst/>
          </a:prstGeom>
          <a:solidFill>
            <a:srgbClr val="FFFF00"/>
          </a:solidFill>
          <a:ln>
            <a:solidFill>
              <a:srgbClr val="FFC000"/>
            </a:solidFill>
          </a:ln>
          <a:effectLst/>
        </p:spPr>
        <p:txBody>
          <a:bodyPr rtlCol="0" anchor="ctr"/>
          <a:lstStyle/>
          <a:p>
            <a:pPr algn="ctr" defTabSz="685604">
              <a:defRPr/>
            </a:pPr>
            <a:endParaRPr lang="en-US" sz="825" kern="0">
              <a:solidFill>
                <a:srgbClr val="FFFFFF"/>
              </a:solidFill>
              <a:latin typeface="Calibri" panose="020F0502020204030204" pitchFamily="34" charset="0"/>
              <a:cs typeface="Calibri" panose="020F0502020204030204" pitchFamily="34" charset="0"/>
            </a:endParaRPr>
          </a:p>
        </p:txBody>
      </p:sp>
      <p:sp>
        <p:nvSpPr>
          <p:cNvPr id="24" name="Oval 23" title="Quarter Background Cirlce">
            <a:extLst>
              <a:ext uri="{FF2B5EF4-FFF2-40B4-BE49-F238E27FC236}">
                <a16:creationId xmlns:a16="http://schemas.microsoft.com/office/drawing/2014/main" id="{BD10EC84-9B0D-428B-84E8-76737175F24E}"/>
              </a:ext>
            </a:extLst>
          </p:cNvPr>
          <p:cNvSpPr/>
          <p:nvPr/>
        </p:nvSpPr>
        <p:spPr>
          <a:xfrm>
            <a:off x="566076" y="3548899"/>
            <a:ext cx="80957" cy="8511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grpSp>
        <p:nvGrpSpPr>
          <p:cNvPr id="26" name="Group 25" title="Milestone Text">
            <a:extLst>
              <a:ext uri="{FF2B5EF4-FFF2-40B4-BE49-F238E27FC236}">
                <a16:creationId xmlns:a16="http://schemas.microsoft.com/office/drawing/2014/main" id="{A806EBE1-42AB-4C2B-AA2D-65BBA549A15F}"/>
              </a:ext>
            </a:extLst>
          </p:cNvPr>
          <p:cNvGrpSpPr/>
          <p:nvPr/>
        </p:nvGrpSpPr>
        <p:grpSpPr>
          <a:xfrm>
            <a:off x="3858614" y="1548025"/>
            <a:ext cx="1666626" cy="1948756"/>
            <a:chOff x="1946749" y="2232948"/>
            <a:chExt cx="1521365" cy="1107196"/>
          </a:xfrm>
        </p:grpSpPr>
        <p:sp>
          <p:nvSpPr>
            <p:cNvPr id="27" name="TextBox 26">
              <a:extLst>
                <a:ext uri="{FF2B5EF4-FFF2-40B4-BE49-F238E27FC236}">
                  <a16:creationId xmlns:a16="http://schemas.microsoft.com/office/drawing/2014/main" id="{5E7D7164-8120-47BC-9EB1-692AB6B73C4D}"/>
                </a:ext>
              </a:extLst>
            </p:cNvPr>
            <p:cNvSpPr txBox="1"/>
            <p:nvPr/>
          </p:nvSpPr>
          <p:spPr>
            <a:xfrm>
              <a:off x="2105593" y="2232948"/>
              <a:ext cx="1294782" cy="118033"/>
            </a:xfrm>
            <a:prstGeom prst="rect">
              <a:avLst/>
            </a:prstGeom>
            <a:noFill/>
          </p:spPr>
          <p:txBody>
            <a:bodyPr wrap="square" lIns="0" tIns="0" rIns="0" bIns="0" rtlCol="0">
              <a:spAutoFit/>
            </a:bodyPr>
            <a:lstStyle/>
            <a:p>
              <a:pPr algn="ctr"/>
              <a:endParaRPr lang="en-US" sz="135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865049EF-7477-4446-A7E5-BD94DA5DE8FC}"/>
                </a:ext>
              </a:extLst>
            </p:cNvPr>
            <p:cNvSpPr txBox="1"/>
            <p:nvPr/>
          </p:nvSpPr>
          <p:spPr>
            <a:xfrm>
              <a:off x="1946749" y="2360932"/>
              <a:ext cx="1521365" cy="65574"/>
            </a:xfrm>
            <a:prstGeom prst="rect">
              <a:avLst/>
            </a:prstGeom>
            <a:noFill/>
          </p:spPr>
          <p:txBody>
            <a:bodyPr wrap="square" lIns="0" tIns="0" rIns="0" bIns="0" rtlCol="0">
              <a:spAutoFit/>
            </a:bodyPr>
            <a:lstStyle/>
            <a:p>
              <a:pPr marL="128588" indent="-128588">
                <a:buFont typeface="Arial" panose="020B0604020202020204" pitchFamily="34" charset="0"/>
                <a:buChar char="•"/>
              </a:pPr>
              <a:endParaRPr lang="en-US" sz="750">
                <a:solidFill>
                  <a:schemeClr val="tx1">
                    <a:lumMod val="75000"/>
                    <a:lumOff val="25000"/>
                  </a:schemeClr>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60DCD0D5-6C00-4417-B54A-3D8B5F21DCA2}"/>
                </a:ext>
              </a:extLst>
            </p:cNvPr>
            <p:cNvSpPr txBox="1"/>
            <p:nvPr/>
          </p:nvSpPr>
          <p:spPr>
            <a:xfrm>
              <a:off x="2101006" y="3254134"/>
              <a:ext cx="1294781" cy="86010"/>
            </a:xfrm>
            <a:prstGeom prst="rect">
              <a:avLst/>
            </a:prstGeom>
            <a:noFill/>
          </p:spPr>
          <p:txBody>
            <a:bodyPr wrap="square" lIns="0" tIns="0" rIns="0" bIns="0" rtlCol="0" anchor="t">
              <a:noAutofit/>
            </a:bodyPr>
            <a:lstStyle/>
            <a:p>
              <a:pPr algn="ctr"/>
              <a:r>
                <a:rPr lang="en-US" sz="1050">
                  <a:solidFill>
                    <a:schemeClr val="tx1">
                      <a:lumMod val="75000"/>
                      <a:lumOff val="25000"/>
                    </a:schemeClr>
                  </a:solidFill>
                  <a:latin typeface="Calibri"/>
                  <a:cs typeface="Calibri"/>
                </a:rPr>
                <a:t>05/15/</a:t>
              </a:r>
              <a:r>
                <a:rPr lang="en-US" sz="1000">
                  <a:solidFill>
                    <a:schemeClr val="tx1">
                      <a:lumMod val="75000"/>
                      <a:lumOff val="25000"/>
                    </a:schemeClr>
                  </a:solidFill>
                  <a:latin typeface="Calibri"/>
                  <a:cs typeface="Calibri"/>
                </a:rPr>
                <a:t>21</a:t>
              </a:r>
            </a:p>
          </p:txBody>
        </p:sp>
      </p:grpSp>
      <p:grpSp>
        <p:nvGrpSpPr>
          <p:cNvPr id="30" name="Group 29" title="Milestone Text">
            <a:extLst>
              <a:ext uri="{FF2B5EF4-FFF2-40B4-BE49-F238E27FC236}">
                <a16:creationId xmlns:a16="http://schemas.microsoft.com/office/drawing/2014/main" id="{27BA876B-1BA2-454F-8378-266EE1185B01}"/>
              </a:ext>
            </a:extLst>
          </p:cNvPr>
          <p:cNvGrpSpPr/>
          <p:nvPr/>
        </p:nvGrpSpPr>
        <p:grpSpPr>
          <a:xfrm>
            <a:off x="2144670" y="1396913"/>
            <a:ext cx="953596" cy="2147170"/>
            <a:chOff x="1045662" y="442735"/>
            <a:chExt cx="1304830" cy="1277952"/>
          </a:xfrm>
        </p:grpSpPr>
        <p:sp>
          <p:nvSpPr>
            <p:cNvPr id="31" name="TextBox 30">
              <a:extLst>
                <a:ext uri="{FF2B5EF4-FFF2-40B4-BE49-F238E27FC236}">
                  <a16:creationId xmlns:a16="http://schemas.microsoft.com/office/drawing/2014/main" id="{64DA963A-D621-42A0-A292-97E91B89C5EF}"/>
                </a:ext>
              </a:extLst>
            </p:cNvPr>
            <p:cNvSpPr txBox="1"/>
            <p:nvPr/>
          </p:nvSpPr>
          <p:spPr>
            <a:xfrm>
              <a:off x="1045662" y="442735"/>
              <a:ext cx="1294783" cy="370944"/>
            </a:xfrm>
            <a:prstGeom prst="rect">
              <a:avLst/>
            </a:prstGeom>
            <a:noFill/>
          </p:spPr>
          <p:txBody>
            <a:bodyPr wrap="square" lIns="0" tIns="0" rIns="0" bIns="0" rtlCol="0">
              <a:spAutoFit/>
            </a:bodyPr>
            <a:lstStyle/>
            <a:p>
              <a:pPr algn="ctr"/>
              <a:r>
                <a:rPr lang="en-US" sz="1350">
                  <a:latin typeface="Calibri" panose="020F0502020204030204" pitchFamily="34" charset="0"/>
                  <a:cs typeface="Calibri" panose="020F0502020204030204" pitchFamily="34" charset="0"/>
                </a:rPr>
                <a:t>Open Enrollment Begins</a:t>
              </a:r>
            </a:p>
          </p:txBody>
        </p:sp>
        <p:sp>
          <p:nvSpPr>
            <p:cNvPr id="33" name="TextBox 32">
              <a:extLst>
                <a:ext uri="{FF2B5EF4-FFF2-40B4-BE49-F238E27FC236}">
                  <a16:creationId xmlns:a16="http://schemas.microsoft.com/office/drawing/2014/main" id="{ED791246-45A8-4C1C-9799-DBF1324AFE57}"/>
                </a:ext>
              </a:extLst>
            </p:cNvPr>
            <p:cNvSpPr txBox="1"/>
            <p:nvPr/>
          </p:nvSpPr>
          <p:spPr>
            <a:xfrm>
              <a:off x="1055711" y="1637361"/>
              <a:ext cx="1294781" cy="83326"/>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03/15/21</a:t>
              </a:r>
            </a:p>
          </p:txBody>
        </p:sp>
      </p:grpSp>
      <p:grpSp>
        <p:nvGrpSpPr>
          <p:cNvPr id="34" name="Group 33" title="Milestone Text">
            <a:extLst>
              <a:ext uri="{FF2B5EF4-FFF2-40B4-BE49-F238E27FC236}">
                <a16:creationId xmlns:a16="http://schemas.microsoft.com/office/drawing/2014/main" id="{21CFCE50-C75D-40D4-8279-84971B2B082D}"/>
              </a:ext>
            </a:extLst>
          </p:cNvPr>
          <p:cNvGrpSpPr/>
          <p:nvPr/>
        </p:nvGrpSpPr>
        <p:grpSpPr>
          <a:xfrm>
            <a:off x="4079456" y="4320979"/>
            <a:ext cx="1121608" cy="938774"/>
            <a:chOff x="2576175" y="2091480"/>
            <a:chExt cx="1294781" cy="275110"/>
          </a:xfrm>
        </p:grpSpPr>
        <p:sp>
          <p:nvSpPr>
            <p:cNvPr id="35" name="TextBox 34">
              <a:extLst>
                <a:ext uri="{FF2B5EF4-FFF2-40B4-BE49-F238E27FC236}">
                  <a16:creationId xmlns:a16="http://schemas.microsoft.com/office/drawing/2014/main" id="{4173B6CE-8863-46AD-8973-017DCF40929E}"/>
                </a:ext>
              </a:extLst>
            </p:cNvPr>
            <p:cNvSpPr txBox="1"/>
            <p:nvPr/>
          </p:nvSpPr>
          <p:spPr>
            <a:xfrm>
              <a:off x="2650394" y="2231298"/>
              <a:ext cx="1178472" cy="135292"/>
            </a:xfrm>
            <a:prstGeom prst="rect">
              <a:avLst/>
            </a:prstGeom>
            <a:noFill/>
          </p:spPr>
          <p:txBody>
            <a:bodyPr wrap="square" lIns="0" tIns="0" rIns="0" bIns="0" rtlCol="0" anchor="t">
              <a:spAutoFit/>
            </a:bodyPr>
            <a:lstStyle/>
            <a:p>
              <a:pPr algn="ctr">
                <a:defRPr/>
              </a:pPr>
              <a:r>
                <a:rPr lang="en-US" sz="1000">
                  <a:latin typeface="Calibri"/>
                  <a:cs typeface="Calibri"/>
                </a:rPr>
                <a:t>Conclude State-wide Open Enrollment</a:t>
              </a:r>
            </a:p>
          </p:txBody>
        </p:sp>
        <p:sp>
          <p:nvSpPr>
            <p:cNvPr id="36" name="TextBox 35">
              <a:extLst>
                <a:ext uri="{FF2B5EF4-FFF2-40B4-BE49-F238E27FC236}">
                  <a16:creationId xmlns:a16="http://schemas.microsoft.com/office/drawing/2014/main" id="{C25744D8-E19B-4950-B5B5-011D5A038416}"/>
                </a:ext>
              </a:extLst>
            </p:cNvPr>
            <p:cNvSpPr txBox="1"/>
            <p:nvPr/>
          </p:nvSpPr>
          <p:spPr>
            <a:xfrm>
              <a:off x="2576175" y="2091480"/>
              <a:ext cx="1294781" cy="235737"/>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05/14/2021</a:t>
              </a:r>
            </a:p>
          </p:txBody>
        </p:sp>
      </p:grpSp>
      <p:grpSp>
        <p:nvGrpSpPr>
          <p:cNvPr id="38" name="Group 37" title="Milestone Text">
            <a:extLst>
              <a:ext uri="{FF2B5EF4-FFF2-40B4-BE49-F238E27FC236}">
                <a16:creationId xmlns:a16="http://schemas.microsoft.com/office/drawing/2014/main" id="{214567F4-55AE-431D-96A6-D4A11F9B4D9B}"/>
              </a:ext>
            </a:extLst>
          </p:cNvPr>
          <p:cNvGrpSpPr/>
          <p:nvPr/>
        </p:nvGrpSpPr>
        <p:grpSpPr>
          <a:xfrm>
            <a:off x="5872361" y="1546767"/>
            <a:ext cx="1203161" cy="1884167"/>
            <a:chOff x="2107139" y="2245324"/>
            <a:chExt cx="1310439" cy="1039222"/>
          </a:xfrm>
        </p:grpSpPr>
        <p:sp>
          <p:nvSpPr>
            <p:cNvPr id="39" name="TextBox 38">
              <a:extLst>
                <a:ext uri="{FF2B5EF4-FFF2-40B4-BE49-F238E27FC236}">
                  <a16:creationId xmlns:a16="http://schemas.microsoft.com/office/drawing/2014/main" id="{8520DCA9-84D9-41DA-A09A-8BFBACEDF4B5}"/>
                </a:ext>
              </a:extLst>
            </p:cNvPr>
            <p:cNvSpPr txBox="1"/>
            <p:nvPr/>
          </p:nvSpPr>
          <p:spPr>
            <a:xfrm>
              <a:off x="2113154" y="2245324"/>
              <a:ext cx="1294782" cy="229170"/>
            </a:xfrm>
            <a:prstGeom prst="rect">
              <a:avLst/>
            </a:prstGeom>
            <a:noFill/>
          </p:spPr>
          <p:txBody>
            <a:bodyPr wrap="square" lIns="0" tIns="0" rIns="0" bIns="0" rtlCol="0">
              <a:spAutoFit/>
            </a:bodyPr>
            <a:lstStyle/>
            <a:p>
              <a:pPr algn="ctr"/>
              <a:r>
                <a:rPr lang="en-US" sz="1350">
                  <a:latin typeface="Calibri" panose="020F0502020204030204" pitchFamily="34" charset="0"/>
                  <a:cs typeface="Calibri" panose="020F0502020204030204" pitchFamily="34" charset="0"/>
                </a:rPr>
                <a:t>Managed Care Launch</a:t>
              </a:r>
            </a:p>
          </p:txBody>
        </p:sp>
        <p:sp>
          <p:nvSpPr>
            <p:cNvPr id="40" name="TextBox 39">
              <a:extLst>
                <a:ext uri="{FF2B5EF4-FFF2-40B4-BE49-F238E27FC236}">
                  <a16:creationId xmlns:a16="http://schemas.microsoft.com/office/drawing/2014/main" id="{481448D1-27ED-45FC-BEB8-2F72A5042CE4}"/>
                </a:ext>
              </a:extLst>
            </p:cNvPr>
            <p:cNvSpPr txBox="1"/>
            <p:nvPr/>
          </p:nvSpPr>
          <p:spPr>
            <a:xfrm>
              <a:off x="2107139" y="3238357"/>
              <a:ext cx="1310439" cy="46189"/>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07/01/21</a:t>
              </a:r>
            </a:p>
          </p:txBody>
        </p:sp>
      </p:grpSp>
      <p:sp>
        <p:nvSpPr>
          <p:cNvPr id="41" name="Arrow: Down 40">
            <a:extLst>
              <a:ext uri="{FF2B5EF4-FFF2-40B4-BE49-F238E27FC236}">
                <a16:creationId xmlns:a16="http://schemas.microsoft.com/office/drawing/2014/main" id="{CFCB16B1-779C-442D-8458-D7D1C51CB43B}"/>
              </a:ext>
            </a:extLst>
          </p:cNvPr>
          <p:cNvSpPr/>
          <p:nvPr/>
        </p:nvSpPr>
        <p:spPr>
          <a:xfrm>
            <a:off x="6436315" y="2025900"/>
            <a:ext cx="89633" cy="1235029"/>
          </a:xfrm>
          <a:prstGeom prst="downArrow">
            <a:avLst/>
          </a:prstGeom>
          <a:solidFill>
            <a:sysClr val="windowText" lastClr="000000"/>
          </a:solidFill>
          <a:ln w="6350" cap="flat" cmpd="sng" algn="ctr">
            <a:solidFill>
              <a:schemeClr val="tx1"/>
            </a:solidFill>
            <a:prstDash val="solid"/>
            <a:miter lim="800000"/>
          </a:ln>
          <a:effectLst/>
        </p:spPr>
        <p:txBody>
          <a:bodyPr rtlCol="0" anchor="ctr"/>
          <a:lstStyle/>
          <a:p>
            <a:pPr algn="ctr" defTabSz="342900">
              <a:defRPr/>
            </a:pPr>
            <a:endParaRPr lang="en-US" sz="1350" kern="0">
              <a:solidFill>
                <a:srgbClr val="FFFFFF"/>
              </a:solidFill>
              <a:latin typeface="Calibri" panose="020F0502020204030204" pitchFamily="34" charset="0"/>
              <a:cs typeface="Calibri" panose="020F0502020204030204" pitchFamily="34" charset="0"/>
            </a:endParaRPr>
          </a:p>
        </p:txBody>
      </p:sp>
      <p:sp>
        <p:nvSpPr>
          <p:cNvPr id="42" name="Arrow: Down 41">
            <a:extLst>
              <a:ext uri="{FF2B5EF4-FFF2-40B4-BE49-F238E27FC236}">
                <a16:creationId xmlns:a16="http://schemas.microsoft.com/office/drawing/2014/main" id="{B8D5A737-5642-407D-A768-1F0E33172C57}"/>
              </a:ext>
            </a:extLst>
          </p:cNvPr>
          <p:cNvSpPr/>
          <p:nvPr/>
        </p:nvSpPr>
        <p:spPr>
          <a:xfrm flipH="1">
            <a:off x="8147693" y="2022434"/>
            <a:ext cx="89632" cy="1235028"/>
          </a:xfrm>
          <a:prstGeom prst="downArrow">
            <a:avLst/>
          </a:prstGeom>
          <a:solidFill>
            <a:sysClr val="windowText" lastClr="000000"/>
          </a:solidFill>
          <a:ln w="6350" cap="flat" cmpd="sng" algn="ctr">
            <a:solidFill>
              <a:schemeClr val="tx1"/>
            </a:solidFill>
            <a:prstDash val="solid"/>
            <a:miter lim="800000"/>
          </a:ln>
          <a:effectLst/>
        </p:spPr>
        <p:txBody>
          <a:bodyPr rtlCol="0" anchor="ctr"/>
          <a:lstStyle/>
          <a:p>
            <a:pPr algn="ctr" defTabSz="342900">
              <a:defRPr/>
            </a:pPr>
            <a:endParaRPr lang="en-US" sz="1350" kern="0">
              <a:solidFill>
                <a:srgbClr val="FFFFFF"/>
              </a:solidFill>
              <a:latin typeface="Calibri" panose="020F0502020204030204" pitchFamily="34" charset="0"/>
              <a:cs typeface="Calibri" panose="020F0502020204030204" pitchFamily="34" charset="0"/>
            </a:endParaRPr>
          </a:p>
        </p:txBody>
      </p:sp>
      <p:grpSp>
        <p:nvGrpSpPr>
          <p:cNvPr id="43" name="Group 42" title="Milestone Text">
            <a:extLst>
              <a:ext uri="{FF2B5EF4-FFF2-40B4-BE49-F238E27FC236}">
                <a16:creationId xmlns:a16="http://schemas.microsoft.com/office/drawing/2014/main" id="{9C17845F-6188-4D85-A2FD-D7A3093AB2D2}"/>
              </a:ext>
            </a:extLst>
          </p:cNvPr>
          <p:cNvGrpSpPr/>
          <p:nvPr/>
        </p:nvGrpSpPr>
        <p:grpSpPr>
          <a:xfrm>
            <a:off x="7450928" y="1478743"/>
            <a:ext cx="1483163" cy="2000619"/>
            <a:chOff x="1949324" y="2207870"/>
            <a:chExt cx="1615406" cy="1104901"/>
          </a:xfrm>
        </p:grpSpPr>
        <p:sp>
          <p:nvSpPr>
            <p:cNvPr id="44" name="TextBox 43">
              <a:extLst>
                <a:ext uri="{FF2B5EF4-FFF2-40B4-BE49-F238E27FC236}">
                  <a16:creationId xmlns:a16="http://schemas.microsoft.com/office/drawing/2014/main" id="{2B182F19-40F4-47FE-A9A4-CE056A558AD1}"/>
                </a:ext>
              </a:extLst>
            </p:cNvPr>
            <p:cNvSpPr txBox="1"/>
            <p:nvPr/>
          </p:nvSpPr>
          <p:spPr>
            <a:xfrm>
              <a:off x="1949324" y="2207870"/>
              <a:ext cx="1615406" cy="114735"/>
            </a:xfrm>
            <a:prstGeom prst="rect">
              <a:avLst/>
            </a:prstGeom>
            <a:noFill/>
          </p:spPr>
          <p:txBody>
            <a:bodyPr wrap="square" lIns="0" tIns="0" rIns="0" bIns="0" rtlCol="0">
              <a:spAutoFit/>
            </a:bodyPr>
            <a:lstStyle/>
            <a:p>
              <a:pPr algn="ctr"/>
              <a:r>
                <a:rPr lang="en-US" sz="1350">
                  <a:latin typeface="Calibri" panose="020F0502020204030204" pitchFamily="34" charset="0"/>
                  <a:cs typeface="Calibri" panose="020F0502020204030204" pitchFamily="34" charset="0"/>
                </a:rPr>
                <a:t>End of Choice Period</a:t>
              </a:r>
            </a:p>
          </p:txBody>
        </p:sp>
        <p:sp>
          <p:nvSpPr>
            <p:cNvPr id="45" name="TextBox 44">
              <a:extLst>
                <a:ext uri="{FF2B5EF4-FFF2-40B4-BE49-F238E27FC236}">
                  <a16:creationId xmlns:a16="http://schemas.microsoft.com/office/drawing/2014/main" id="{96E7544A-C7A1-4186-B58C-B4DC4AB007AE}"/>
                </a:ext>
              </a:extLst>
            </p:cNvPr>
            <p:cNvSpPr txBox="1"/>
            <p:nvPr/>
          </p:nvSpPr>
          <p:spPr>
            <a:xfrm>
              <a:off x="2109635" y="2334264"/>
              <a:ext cx="1294782" cy="152981"/>
            </a:xfrm>
            <a:prstGeom prst="rect">
              <a:avLst/>
            </a:prstGeom>
            <a:noFill/>
          </p:spPr>
          <p:txBody>
            <a:bodyPr wrap="square" lIns="0" tIns="0" rIns="0" bIns="0" rtlCol="0" anchor="t">
              <a:spAutoFit/>
            </a:bodyPr>
            <a:lstStyle/>
            <a:p>
              <a:pPr algn="ctr"/>
              <a:r>
                <a:rPr lang="en-US" sz="900">
                  <a:solidFill>
                    <a:schemeClr val="tx1">
                      <a:lumMod val="75000"/>
                      <a:lumOff val="25000"/>
                    </a:schemeClr>
                  </a:solidFill>
                  <a:latin typeface="Calibri"/>
                  <a:cs typeface="Calibri"/>
                </a:rPr>
                <a:t>With Cause Change Functionality Live</a:t>
              </a:r>
            </a:p>
          </p:txBody>
        </p:sp>
        <p:sp>
          <p:nvSpPr>
            <p:cNvPr id="46" name="TextBox 45">
              <a:extLst>
                <a:ext uri="{FF2B5EF4-FFF2-40B4-BE49-F238E27FC236}">
                  <a16:creationId xmlns:a16="http://schemas.microsoft.com/office/drawing/2014/main" id="{3D125B21-FDB2-4ABE-A58A-A8F6200E8E0D}"/>
                </a:ext>
              </a:extLst>
            </p:cNvPr>
            <p:cNvSpPr txBox="1"/>
            <p:nvPr/>
          </p:nvSpPr>
          <p:spPr>
            <a:xfrm>
              <a:off x="2109636" y="3242127"/>
              <a:ext cx="1294782" cy="70644"/>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09/29/21</a:t>
              </a:r>
            </a:p>
          </p:txBody>
        </p:sp>
      </p:grpSp>
      <p:grpSp>
        <p:nvGrpSpPr>
          <p:cNvPr id="47" name="Group 46" title="Milestone Text">
            <a:extLst>
              <a:ext uri="{FF2B5EF4-FFF2-40B4-BE49-F238E27FC236}">
                <a16:creationId xmlns:a16="http://schemas.microsoft.com/office/drawing/2014/main" id="{FCECFE9B-3EF3-4664-90D1-BA1FC4139703}"/>
              </a:ext>
            </a:extLst>
          </p:cNvPr>
          <p:cNvGrpSpPr/>
          <p:nvPr/>
        </p:nvGrpSpPr>
        <p:grpSpPr>
          <a:xfrm rot="10800000" flipV="1">
            <a:off x="105256" y="3699042"/>
            <a:ext cx="1002590" cy="1232278"/>
            <a:chOff x="2127726" y="1642370"/>
            <a:chExt cx="1294781" cy="913235"/>
          </a:xfrm>
        </p:grpSpPr>
        <p:sp>
          <p:nvSpPr>
            <p:cNvPr id="48" name="TextBox 47">
              <a:extLst>
                <a:ext uri="{FF2B5EF4-FFF2-40B4-BE49-F238E27FC236}">
                  <a16:creationId xmlns:a16="http://schemas.microsoft.com/office/drawing/2014/main" id="{42A68631-7918-42B4-8FFB-A1FB9D795604}"/>
                </a:ext>
              </a:extLst>
            </p:cNvPr>
            <p:cNvSpPr txBox="1"/>
            <p:nvPr/>
          </p:nvSpPr>
          <p:spPr>
            <a:xfrm>
              <a:off x="2127726" y="1985376"/>
              <a:ext cx="1198996" cy="570229"/>
            </a:xfrm>
            <a:prstGeom prst="rect">
              <a:avLst/>
            </a:prstGeom>
            <a:noFill/>
          </p:spPr>
          <p:txBody>
            <a:bodyPr wrap="square" lIns="0" tIns="0" rIns="0" bIns="0" rtlCol="0" anchor="t">
              <a:spAutoFit/>
            </a:bodyPr>
            <a:lstStyle/>
            <a:p>
              <a:pPr algn="ctr"/>
              <a:r>
                <a:rPr lang="en-US" sz="1000">
                  <a:latin typeface="Calibri"/>
                  <a:cs typeface="Calibri"/>
                </a:rPr>
                <a:t>Medicaid and NC Health Choice Health Plan and Provider Lookup Tool Go-Live</a:t>
              </a:r>
            </a:p>
          </p:txBody>
        </p:sp>
        <p:sp>
          <p:nvSpPr>
            <p:cNvPr id="49" name="TextBox 48">
              <a:extLst>
                <a:ext uri="{FF2B5EF4-FFF2-40B4-BE49-F238E27FC236}">
                  <a16:creationId xmlns:a16="http://schemas.microsoft.com/office/drawing/2014/main" id="{BA83E94A-C82C-46CA-B6EC-DA5728A6F27B}"/>
                </a:ext>
              </a:extLst>
            </p:cNvPr>
            <p:cNvSpPr txBox="1"/>
            <p:nvPr/>
          </p:nvSpPr>
          <p:spPr>
            <a:xfrm>
              <a:off x="2127726" y="1642370"/>
              <a:ext cx="1294781" cy="127316"/>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01/25/21</a:t>
              </a:r>
            </a:p>
          </p:txBody>
        </p:sp>
      </p:grpSp>
      <p:grpSp>
        <p:nvGrpSpPr>
          <p:cNvPr id="50" name="Group 49" title="Milestone Text">
            <a:extLst>
              <a:ext uri="{FF2B5EF4-FFF2-40B4-BE49-F238E27FC236}">
                <a16:creationId xmlns:a16="http://schemas.microsoft.com/office/drawing/2014/main" id="{A3FFDE9C-05A7-47D4-9B23-4F237AED87E0}"/>
              </a:ext>
            </a:extLst>
          </p:cNvPr>
          <p:cNvGrpSpPr/>
          <p:nvPr/>
        </p:nvGrpSpPr>
        <p:grpSpPr>
          <a:xfrm>
            <a:off x="1101261" y="3686494"/>
            <a:ext cx="1921804" cy="1214796"/>
            <a:chOff x="1777698" y="1560031"/>
            <a:chExt cx="1763513" cy="1130090"/>
          </a:xfrm>
        </p:grpSpPr>
        <p:sp>
          <p:nvSpPr>
            <p:cNvPr id="51" name="TextBox 50">
              <a:extLst>
                <a:ext uri="{FF2B5EF4-FFF2-40B4-BE49-F238E27FC236}">
                  <a16:creationId xmlns:a16="http://schemas.microsoft.com/office/drawing/2014/main" id="{05EE1D9D-47A2-416F-BD2C-22B181EEFB78}"/>
                </a:ext>
              </a:extLst>
            </p:cNvPr>
            <p:cNvSpPr txBox="1"/>
            <p:nvPr/>
          </p:nvSpPr>
          <p:spPr>
            <a:xfrm>
              <a:off x="2104535" y="2372972"/>
              <a:ext cx="1294782" cy="193263"/>
            </a:xfrm>
            <a:prstGeom prst="rect">
              <a:avLst/>
            </a:prstGeom>
            <a:noFill/>
          </p:spPr>
          <p:txBody>
            <a:bodyPr wrap="square" lIns="0" tIns="0" rIns="0" bIns="0" rtlCol="0">
              <a:spAutoFit/>
            </a:bodyPr>
            <a:lstStyle/>
            <a:p>
              <a:pPr algn="ctr"/>
              <a:endParaRPr lang="en-US" sz="1350">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4026C4F9-DBA2-430E-8C3E-9226723EF421}"/>
                </a:ext>
              </a:extLst>
            </p:cNvPr>
            <p:cNvSpPr txBox="1"/>
            <p:nvPr/>
          </p:nvSpPr>
          <p:spPr>
            <a:xfrm>
              <a:off x="1777698" y="2582753"/>
              <a:ext cx="1763513" cy="107368"/>
            </a:xfrm>
            <a:prstGeom prst="rect">
              <a:avLst/>
            </a:prstGeom>
            <a:noFill/>
          </p:spPr>
          <p:txBody>
            <a:bodyPr wrap="square" lIns="0" tIns="0" rIns="0" bIns="0" rtlCol="0">
              <a:spAutoFit/>
            </a:bodyPr>
            <a:lstStyle/>
            <a:p>
              <a:pPr marL="128588" indent="-128588">
                <a:buFont typeface="Arial" panose="020B0604020202020204" pitchFamily="34" charset="0"/>
                <a:buChar char="•"/>
              </a:pPr>
              <a:endParaRPr lang="en-US" sz="750">
                <a:solidFill>
                  <a:schemeClr val="tx1">
                    <a:lumMod val="75000"/>
                    <a:lumOff val="25000"/>
                  </a:schemeClr>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6C1C0ACA-C115-4F30-A8EE-D1EAA4A8ECD8}"/>
                </a:ext>
              </a:extLst>
            </p:cNvPr>
            <p:cNvSpPr txBox="1"/>
            <p:nvPr/>
          </p:nvSpPr>
          <p:spPr>
            <a:xfrm>
              <a:off x="2339217" y="1560031"/>
              <a:ext cx="760611" cy="123194"/>
            </a:xfrm>
            <a:prstGeom prst="rect">
              <a:avLst/>
            </a:prstGeom>
            <a:noFill/>
          </p:spPr>
          <p:txBody>
            <a:bodyPr wrap="square" lIns="0" tIns="0" rIns="0" bIns="0" rtlCol="0">
              <a:noAutofit/>
            </a:bodyPr>
            <a:lstStyle/>
            <a:p>
              <a:pPr algn="ctr"/>
              <a:endParaRPr lang="en-US" sz="825">
                <a:solidFill>
                  <a:schemeClr val="tx1">
                    <a:lumMod val="75000"/>
                    <a:lumOff val="25000"/>
                  </a:schemeClr>
                </a:solidFill>
                <a:latin typeface="Calibri" panose="020F0502020204030204" pitchFamily="34" charset="0"/>
                <a:cs typeface="Calibri" panose="020F0502020204030204" pitchFamily="34" charset="0"/>
              </a:endParaRPr>
            </a:p>
          </p:txBody>
        </p:sp>
      </p:grpSp>
      <p:cxnSp>
        <p:nvCxnSpPr>
          <p:cNvPr id="60" name="Straight Arrow Connector 59">
            <a:extLst>
              <a:ext uri="{FF2B5EF4-FFF2-40B4-BE49-F238E27FC236}">
                <a16:creationId xmlns:a16="http://schemas.microsoft.com/office/drawing/2014/main" id="{82AE6D27-67D8-4AC2-8BB9-D44EF8134653}"/>
              </a:ext>
            </a:extLst>
          </p:cNvPr>
          <p:cNvCxnSpPr>
            <a:cxnSpLocks/>
          </p:cNvCxnSpPr>
          <p:nvPr/>
        </p:nvCxnSpPr>
        <p:spPr>
          <a:xfrm flipV="1">
            <a:off x="5751095" y="3893300"/>
            <a:ext cx="0" cy="358254"/>
          </a:xfrm>
          <a:prstGeom prst="straightConnector1">
            <a:avLst/>
          </a:prstGeom>
          <a:noFill/>
          <a:ln w="6350" cap="flat" cmpd="sng" algn="ctr">
            <a:solidFill>
              <a:schemeClr val="tx1"/>
            </a:solidFill>
            <a:prstDash val="solid"/>
            <a:miter lim="800000"/>
            <a:tailEnd type="triangle"/>
          </a:ln>
          <a:effectLst/>
        </p:spPr>
      </p:cxnSp>
      <p:cxnSp>
        <p:nvCxnSpPr>
          <p:cNvPr id="62" name="Straight Arrow Connector 61">
            <a:extLst>
              <a:ext uri="{FF2B5EF4-FFF2-40B4-BE49-F238E27FC236}">
                <a16:creationId xmlns:a16="http://schemas.microsoft.com/office/drawing/2014/main" id="{61873FB8-2274-42CD-9894-39A8D5468A32}"/>
              </a:ext>
            </a:extLst>
          </p:cNvPr>
          <p:cNvCxnSpPr>
            <a:cxnSpLocks/>
          </p:cNvCxnSpPr>
          <p:nvPr/>
        </p:nvCxnSpPr>
        <p:spPr>
          <a:xfrm flipH="1" flipV="1">
            <a:off x="610655" y="3853780"/>
            <a:ext cx="2336" cy="312244"/>
          </a:xfrm>
          <a:prstGeom prst="straightConnector1">
            <a:avLst/>
          </a:prstGeom>
          <a:noFill/>
          <a:ln w="6350" cap="flat" cmpd="sng" algn="ctr">
            <a:solidFill>
              <a:schemeClr val="tx1"/>
            </a:solidFill>
            <a:prstDash val="solid"/>
            <a:miter lim="800000"/>
            <a:tailEnd type="triangle"/>
          </a:ln>
          <a:effectLst/>
        </p:spPr>
      </p:cxnSp>
      <p:sp>
        <p:nvSpPr>
          <p:cNvPr id="63" name="Oval 62" title="Quarter Background Cirlce">
            <a:extLst>
              <a:ext uri="{FF2B5EF4-FFF2-40B4-BE49-F238E27FC236}">
                <a16:creationId xmlns:a16="http://schemas.microsoft.com/office/drawing/2014/main" id="{C876A727-6936-4946-89E5-0330A55A9889}"/>
              </a:ext>
            </a:extLst>
          </p:cNvPr>
          <p:cNvSpPr/>
          <p:nvPr/>
        </p:nvSpPr>
        <p:spPr>
          <a:xfrm>
            <a:off x="5697733" y="3548899"/>
            <a:ext cx="80957" cy="8511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9C1D40FB-7226-441B-A639-568A56157EEE}"/>
              </a:ext>
            </a:extLst>
          </p:cNvPr>
          <p:cNvSpPr txBox="1"/>
          <p:nvPr/>
        </p:nvSpPr>
        <p:spPr>
          <a:xfrm>
            <a:off x="5450842" y="4295832"/>
            <a:ext cx="964398" cy="126958"/>
          </a:xfrm>
          <a:prstGeom prst="rect">
            <a:avLst/>
          </a:prstGeom>
          <a:noFill/>
        </p:spPr>
        <p:txBody>
          <a:bodyPr wrap="square" lIns="0" tIns="0" rIns="0" bIns="0" rtlCol="0">
            <a:spAutoFit/>
          </a:bodyPr>
          <a:lstStyle/>
          <a:p>
            <a:pPr algn="ctr"/>
            <a:endParaRPr lang="en-US" sz="825">
              <a:latin typeface="Calibri" panose="020F0502020204030204" pitchFamily="34" charset="0"/>
              <a:cs typeface="Calibri" panose="020F0502020204030204" pitchFamily="34" charset="0"/>
            </a:endParaRPr>
          </a:p>
        </p:txBody>
      </p:sp>
      <p:cxnSp>
        <p:nvCxnSpPr>
          <p:cNvPr id="73" name="Straight Arrow Connector 72">
            <a:extLst>
              <a:ext uri="{FF2B5EF4-FFF2-40B4-BE49-F238E27FC236}">
                <a16:creationId xmlns:a16="http://schemas.microsoft.com/office/drawing/2014/main" id="{A213FB27-2435-45FC-9A2A-3560B9FA7BD5}"/>
              </a:ext>
            </a:extLst>
          </p:cNvPr>
          <p:cNvCxnSpPr>
            <a:cxnSpLocks/>
          </p:cNvCxnSpPr>
          <p:nvPr/>
        </p:nvCxnSpPr>
        <p:spPr>
          <a:xfrm>
            <a:off x="1457435" y="2935001"/>
            <a:ext cx="0" cy="324483"/>
          </a:xfrm>
          <a:prstGeom prst="straightConnector1">
            <a:avLst/>
          </a:prstGeom>
          <a:noFill/>
          <a:ln w="6350" cap="flat" cmpd="sng" algn="ctr">
            <a:solidFill>
              <a:schemeClr val="tx1"/>
            </a:solidFill>
            <a:prstDash val="solid"/>
            <a:miter lim="800000"/>
            <a:tailEnd type="triangle"/>
          </a:ln>
          <a:effectLst/>
        </p:spPr>
      </p:cxnSp>
      <p:grpSp>
        <p:nvGrpSpPr>
          <p:cNvPr id="74" name="Group 73" title="Milestone Text">
            <a:extLst>
              <a:ext uri="{FF2B5EF4-FFF2-40B4-BE49-F238E27FC236}">
                <a16:creationId xmlns:a16="http://schemas.microsoft.com/office/drawing/2014/main" id="{05CA9694-228F-4138-BC82-AB8D91A278A8}"/>
              </a:ext>
            </a:extLst>
          </p:cNvPr>
          <p:cNvGrpSpPr/>
          <p:nvPr/>
        </p:nvGrpSpPr>
        <p:grpSpPr>
          <a:xfrm>
            <a:off x="1024819" y="2029514"/>
            <a:ext cx="931766" cy="1474634"/>
            <a:chOff x="2010339" y="2131673"/>
            <a:chExt cx="1294781" cy="1196833"/>
          </a:xfrm>
        </p:grpSpPr>
        <p:sp>
          <p:nvSpPr>
            <p:cNvPr id="75" name="TextBox 74">
              <a:extLst>
                <a:ext uri="{FF2B5EF4-FFF2-40B4-BE49-F238E27FC236}">
                  <a16:creationId xmlns:a16="http://schemas.microsoft.com/office/drawing/2014/main" id="{80C79393-1E56-458B-B963-617C4C1C5D28}"/>
                </a:ext>
              </a:extLst>
            </p:cNvPr>
            <p:cNvSpPr txBox="1"/>
            <p:nvPr/>
          </p:nvSpPr>
          <p:spPr>
            <a:xfrm>
              <a:off x="2069872" y="2131673"/>
              <a:ext cx="1069988" cy="749387"/>
            </a:xfrm>
            <a:prstGeom prst="rect">
              <a:avLst/>
            </a:prstGeom>
            <a:noFill/>
            <a:ln>
              <a:noFill/>
              <a:prstDash val="lgDash"/>
            </a:ln>
          </p:spPr>
          <p:txBody>
            <a:bodyPr wrap="square" lIns="0" tIns="0" rIns="0" bIns="0" rtlCol="0" anchor="t">
              <a:spAutoFit/>
            </a:bodyPr>
            <a:lstStyle/>
            <a:p>
              <a:pPr algn="ctr"/>
              <a:r>
                <a:rPr lang="en-US" sz="1000">
                  <a:latin typeface="Calibri"/>
                  <a:cs typeface="Calibri"/>
                </a:rPr>
                <a:t>Provider Contracting Deadline for inclusion in Open Enrollment</a:t>
              </a:r>
            </a:p>
          </p:txBody>
        </p:sp>
        <p:sp>
          <p:nvSpPr>
            <p:cNvPr id="76" name="TextBox 75">
              <a:extLst>
                <a:ext uri="{FF2B5EF4-FFF2-40B4-BE49-F238E27FC236}">
                  <a16:creationId xmlns:a16="http://schemas.microsoft.com/office/drawing/2014/main" id="{69CD732D-96C8-4EE2-AECB-5FB6BA1C765F}"/>
                </a:ext>
              </a:extLst>
            </p:cNvPr>
            <p:cNvSpPr txBox="1"/>
            <p:nvPr/>
          </p:nvSpPr>
          <p:spPr>
            <a:xfrm>
              <a:off x="2010339" y="3201190"/>
              <a:ext cx="1294781" cy="127316"/>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02/01/21</a:t>
              </a:r>
            </a:p>
          </p:txBody>
        </p:sp>
      </p:grpSp>
      <p:sp>
        <p:nvSpPr>
          <p:cNvPr id="77" name="Oval 76" title="Quarter Background Cirlce">
            <a:extLst>
              <a:ext uri="{FF2B5EF4-FFF2-40B4-BE49-F238E27FC236}">
                <a16:creationId xmlns:a16="http://schemas.microsoft.com/office/drawing/2014/main" id="{AAE15C77-F8CB-4FE2-88DB-9F92A0BBD6D1}"/>
              </a:ext>
            </a:extLst>
          </p:cNvPr>
          <p:cNvSpPr/>
          <p:nvPr/>
        </p:nvSpPr>
        <p:spPr>
          <a:xfrm>
            <a:off x="1443772" y="3548899"/>
            <a:ext cx="80957" cy="8511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78" name="Oval 77" title="Quarter Background Cirlce">
            <a:extLst>
              <a:ext uri="{FF2B5EF4-FFF2-40B4-BE49-F238E27FC236}">
                <a16:creationId xmlns:a16="http://schemas.microsoft.com/office/drawing/2014/main" id="{3E6FC209-14DF-4797-BA1F-C8377CBF3BE3}"/>
              </a:ext>
            </a:extLst>
          </p:cNvPr>
          <p:cNvSpPr/>
          <p:nvPr/>
        </p:nvSpPr>
        <p:spPr>
          <a:xfrm>
            <a:off x="3470149" y="3548899"/>
            <a:ext cx="80957" cy="8511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cxnSp>
        <p:nvCxnSpPr>
          <p:cNvPr id="79" name="Straight Arrow Connector 78">
            <a:extLst>
              <a:ext uri="{FF2B5EF4-FFF2-40B4-BE49-F238E27FC236}">
                <a16:creationId xmlns:a16="http://schemas.microsoft.com/office/drawing/2014/main" id="{F7A55257-F941-4875-9F10-8D0ACB79B27A}"/>
              </a:ext>
            </a:extLst>
          </p:cNvPr>
          <p:cNvCxnSpPr>
            <a:cxnSpLocks/>
          </p:cNvCxnSpPr>
          <p:nvPr/>
        </p:nvCxnSpPr>
        <p:spPr>
          <a:xfrm>
            <a:off x="3499589" y="2854742"/>
            <a:ext cx="1019" cy="402720"/>
          </a:xfrm>
          <a:prstGeom prst="straightConnector1">
            <a:avLst/>
          </a:prstGeom>
          <a:noFill/>
          <a:ln w="6350" cap="flat" cmpd="sng" algn="ctr">
            <a:solidFill>
              <a:schemeClr val="tx1"/>
            </a:solidFill>
            <a:prstDash val="solid"/>
            <a:miter lim="800000"/>
            <a:tailEnd type="triangle"/>
          </a:ln>
          <a:effectLst/>
        </p:spPr>
      </p:cxnSp>
      <p:grpSp>
        <p:nvGrpSpPr>
          <p:cNvPr id="80" name="Group 79" title="Milestone Text">
            <a:extLst>
              <a:ext uri="{FF2B5EF4-FFF2-40B4-BE49-F238E27FC236}">
                <a16:creationId xmlns:a16="http://schemas.microsoft.com/office/drawing/2014/main" id="{F1750049-D4A7-406D-A086-A84F94C9B1B3}"/>
              </a:ext>
            </a:extLst>
          </p:cNvPr>
          <p:cNvGrpSpPr/>
          <p:nvPr/>
        </p:nvGrpSpPr>
        <p:grpSpPr>
          <a:xfrm>
            <a:off x="2921810" y="1901941"/>
            <a:ext cx="1157646" cy="1572638"/>
            <a:chOff x="1776018" y="1427292"/>
            <a:chExt cx="1294781" cy="1462983"/>
          </a:xfrm>
        </p:grpSpPr>
        <p:sp>
          <p:nvSpPr>
            <p:cNvPr id="81" name="TextBox 80">
              <a:extLst>
                <a:ext uri="{FF2B5EF4-FFF2-40B4-BE49-F238E27FC236}">
                  <a16:creationId xmlns:a16="http://schemas.microsoft.com/office/drawing/2014/main" id="{75BB0385-33B6-401B-B4A7-89A600C70C89}"/>
                </a:ext>
              </a:extLst>
            </p:cNvPr>
            <p:cNvSpPr txBox="1"/>
            <p:nvPr/>
          </p:nvSpPr>
          <p:spPr>
            <a:xfrm>
              <a:off x="1971226" y="1427292"/>
              <a:ext cx="902029" cy="858948"/>
            </a:xfrm>
            <a:prstGeom prst="rect">
              <a:avLst/>
            </a:prstGeom>
            <a:noFill/>
            <a:ln>
              <a:noFill/>
              <a:prstDash val="lgDash"/>
            </a:ln>
          </p:spPr>
          <p:txBody>
            <a:bodyPr wrap="square" lIns="0" tIns="0" rIns="0" bIns="0" rtlCol="0" anchor="t">
              <a:spAutoFit/>
            </a:bodyPr>
            <a:lstStyle/>
            <a:p>
              <a:pPr algn="ctr"/>
              <a:r>
                <a:rPr lang="en-US" sz="1000">
                  <a:latin typeface="Calibri"/>
                  <a:cs typeface="Calibri"/>
                </a:rPr>
                <a:t>Provider Contracting Deadline for inclusion in </a:t>
              </a:r>
              <a:endParaRPr lang="en-US" sz="1000">
                <a:latin typeface="Calibri" panose="020F0502020204030204" pitchFamily="34" charset="0"/>
                <a:cs typeface="Calibri" panose="020F0502020204030204" pitchFamily="34" charset="0"/>
              </a:endParaRPr>
            </a:p>
            <a:p>
              <a:pPr algn="ctr"/>
              <a:r>
                <a:rPr lang="en-US" sz="1000">
                  <a:latin typeface="Calibri"/>
                  <a:cs typeface="Calibri"/>
                </a:rPr>
                <a:t>Auto Enrollment</a:t>
              </a:r>
            </a:p>
          </p:txBody>
        </p:sp>
        <p:sp>
          <p:nvSpPr>
            <p:cNvPr id="82" name="TextBox 81">
              <a:extLst>
                <a:ext uri="{FF2B5EF4-FFF2-40B4-BE49-F238E27FC236}">
                  <a16:creationId xmlns:a16="http://schemas.microsoft.com/office/drawing/2014/main" id="{7B641CB4-EB8F-4FB0-8B16-65C299196F21}"/>
                </a:ext>
              </a:extLst>
            </p:cNvPr>
            <p:cNvSpPr txBox="1"/>
            <p:nvPr/>
          </p:nvSpPr>
          <p:spPr>
            <a:xfrm>
              <a:off x="1776018" y="2762959"/>
              <a:ext cx="1294781" cy="127316"/>
            </a:xfrm>
            <a:prstGeom prst="rect">
              <a:avLst/>
            </a:prstGeom>
            <a:noFill/>
          </p:spPr>
          <p:txBody>
            <a:bodyPr wrap="square" lIns="0" tIns="0" rIns="0" bIns="0" rtlCol="0" anchor="t">
              <a:noAutofit/>
            </a:bodyPr>
            <a:lstStyle/>
            <a:p>
              <a:pPr algn="ctr"/>
              <a:r>
                <a:rPr lang="en-US" sz="1000">
                  <a:solidFill>
                    <a:schemeClr val="tx1">
                      <a:lumMod val="75000"/>
                      <a:lumOff val="25000"/>
                    </a:schemeClr>
                  </a:solidFill>
                  <a:latin typeface="Calibri"/>
                  <a:cs typeface="Calibri"/>
                </a:rPr>
                <a:t>04/12/21</a:t>
              </a:r>
            </a:p>
          </p:txBody>
        </p:sp>
      </p:grpSp>
      <p:sp>
        <p:nvSpPr>
          <p:cNvPr id="84" name="TextBox 83">
            <a:extLst>
              <a:ext uri="{FF2B5EF4-FFF2-40B4-BE49-F238E27FC236}">
                <a16:creationId xmlns:a16="http://schemas.microsoft.com/office/drawing/2014/main" id="{CBE0253F-41E0-4C83-8E60-2046078AC5A5}"/>
              </a:ext>
            </a:extLst>
          </p:cNvPr>
          <p:cNvSpPr txBox="1"/>
          <p:nvPr/>
        </p:nvSpPr>
        <p:spPr>
          <a:xfrm>
            <a:off x="2839256" y="3614284"/>
            <a:ext cx="1669658" cy="230832"/>
          </a:xfrm>
          <a:prstGeom prst="rect">
            <a:avLst/>
          </a:prstGeom>
          <a:noFill/>
        </p:spPr>
        <p:txBody>
          <a:bodyPr wrap="square" lIns="91440" tIns="45720" rIns="91440" bIns="45720" rtlCol="0" anchor="t">
            <a:spAutoFit/>
          </a:bodyPr>
          <a:lstStyle/>
          <a:p>
            <a:pPr algn="ctr">
              <a:defRPr/>
            </a:pPr>
            <a:r>
              <a:rPr lang="en-US" sz="900" b="1">
                <a:solidFill>
                  <a:schemeClr val="bg1"/>
                </a:solidFill>
                <a:latin typeface="Calibri"/>
                <a:cs typeface="Calibri"/>
              </a:rPr>
              <a:t>OPEN ENROLLMENT</a:t>
            </a:r>
          </a:p>
        </p:txBody>
      </p:sp>
      <p:sp>
        <p:nvSpPr>
          <p:cNvPr id="85" name="Rectangle 84">
            <a:extLst>
              <a:ext uri="{FF2B5EF4-FFF2-40B4-BE49-F238E27FC236}">
                <a16:creationId xmlns:a16="http://schemas.microsoft.com/office/drawing/2014/main" id="{BEF4712F-9575-4ECA-8840-26227B99536C}"/>
              </a:ext>
            </a:extLst>
          </p:cNvPr>
          <p:cNvSpPr/>
          <p:nvPr/>
        </p:nvSpPr>
        <p:spPr>
          <a:xfrm>
            <a:off x="6486643" y="3664984"/>
            <a:ext cx="1711241" cy="91289"/>
          </a:xfrm>
          <a:prstGeom prst="rect">
            <a:avLst/>
          </a:prstGeom>
          <a:solidFill>
            <a:srgbClr val="7F9E3F"/>
          </a:solidFill>
          <a:ln w="12700" cap="flat" cmpd="sng" algn="ctr">
            <a:solidFill>
              <a:srgbClr val="7F9E3F">
                <a:shade val="50000"/>
              </a:srgbClr>
            </a:solidFill>
            <a:prstDash val="solid"/>
            <a:miter lim="800000"/>
          </a:ln>
          <a:effectLst/>
        </p:spPr>
        <p:txBody>
          <a:bodyPr rtlCol="0" anchor="ctr"/>
          <a:lstStyle/>
          <a:p>
            <a:pPr algn="ctr" defTabSz="342900">
              <a:defRPr/>
            </a:pPr>
            <a:endParaRPr lang="en-US" sz="675" kern="0">
              <a:solidFill>
                <a:srgbClr val="FFFFFF"/>
              </a:solidFill>
              <a:latin typeface="Calibri" panose="020F0502020204030204" pitchFamily="34" charset="0"/>
              <a:cs typeface="Calibri" panose="020F0502020204030204" pitchFamily="34" charset="0"/>
            </a:endParaRPr>
          </a:p>
        </p:txBody>
      </p:sp>
      <p:cxnSp>
        <p:nvCxnSpPr>
          <p:cNvPr id="86" name="Straight Connector 85">
            <a:extLst>
              <a:ext uri="{FF2B5EF4-FFF2-40B4-BE49-F238E27FC236}">
                <a16:creationId xmlns:a16="http://schemas.microsoft.com/office/drawing/2014/main" id="{7A41C651-CFD1-4F75-AC36-BE5E9B3425F4}"/>
              </a:ext>
            </a:extLst>
          </p:cNvPr>
          <p:cNvCxnSpPr>
            <a:cxnSpLocks/>
          </p:cNvCxnSpPr>
          <p:nvPr/>
        </p:nvCxnSpPr>
        <p:spPr>
          <a:xfrm>
            <a:off x="8197884" y="3664984"/>
            <a:ext cx="0" cy="156291"/>
          </a:xfrm>
          <a:prstGeom prst="line">
            <a:avLst/>
          </a:prstGeom>
          <a:noFill/>
          <a:ln w="6350"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5BB2E319-02EA-43B4-8347-49F427578FF7}"/>
              </a:ext>
            </a:extLst>
          </p:cNvPr>
          <p:cNvCxnSpPr>
            <a:cxnSpLocks/>
          </p:cNvCxnSpPr>
          <p:nvPr/>
        </p:nvCxnSpPr>
        <p:spPr>
          <a:xfrm>
            <a:off x="6481130" y="3664984"/>
            <a:ext cx="5511" cy="157734"/>
          </a:xfrm>
          <a:prstGeom prst="line">
            <a:avLst/>
          </a:prstGeom>
          <a:noFill/>
          <a:ln w="6350" cap="flat" cmpd="sng" algn="ctr">
            <a:solidFill>
              <a:sysClr val="windowText" lastClr="000000"/>
            </a:solidFill>
            <a:prstDash val="solid"/>
            <a:miter lim="800000"/>
          </a:ln>
          <a:effectLst/>
        </p:spPr>
      </p:cxnSp>
      <p:sp>
        <p:nvSpPr>
          <p:cNvPr id="88" name="TextBox 87">
            <a:extLst>
              <a:ext uri="{FF2B5EF4-FFF2-40B4-BE49-F238E27FC236}">
                <a16:creationId xmlns:a16="http://schemas.microsoft.com/office/drawing/2014/main" id="{F00B5527-B832-4EFC-B776-A17753DED036}"/>
              </a:ext>
            </a:extLst>
          </p:cNvPr>
          <p:cNvSpPr txBox="1"/>
          <p:nvPr/>
        </p:nvSpPr>
        <p:spPr>
          <a:xfrm>
            <a:off x="6538930" y="3608629"/>
            <a:ext cx="1601459" cy="230832"/>
          </a:xfrm>
          <a:prstGeom prst="rect">
            <a:avLst/>
          </a:prstGeom>
          <a:noFill/>
        </p:spPr>
        <p:txBody>
          <a:bodyPr wrap="square" lIns="91440" tIns="45720" rIns="91440" bIns="45720" rtlCol="0" anchor="t">
            <a:spAutoFit/>
          </a:bodyPr>
          <a:lstStyle/>
          <a:p>
            <a:pPr algn="ctr">
              <a:defRPr/>
            </a:pPr>
            <a:r>
              <a:rPr lang="en-US" sz="900" b="1">
                <a:solidFill>
                  <a:schemeClr val="bg1"/>
                </a:solidFill>
                <a:latin typeface="Calibri"/>
                <a:cs typeface="Calibri"/>
              </a:rPr>
              <a:t>90-DAY CHANGE PERIOD</a:t>
            </a:r>
          </a:p>
        </p:txBody>
      </p:sp>
      <p:sp>
        <p:nvSpPr>
          <p:cNvPr id="21" name="Star: 5 Points 20">
            <a:extLst>
              <a:ext uri="{FF2B5EF4-FFF2-40B4-BE49-F238E27FC236}">
                <a16:creationId xmlns:a16="http://schemas.microsoft.com/office/drawing/2014/main" id="{A1E322BC-088A-4610-9574-AC7A4F9D9374}"/>
              </a:ext>
            </a:extLst>
          </p:cNvPr>
          <p:cNvSpPr/>
          <p:nvPr/>
        </p:nvSpPr>
        <p:spPr>
          <a:xfrm>
            <a:off x="6366434" y="3478077"/>
            <a:ext cx="237818" cy="226757"/>
          </a:xfrm>
          <a:prstGeom prst="star5">
            <a:avLst/>
          </a:prstGeom>
          <a:solidFill>
            <a:srgbClr val="FFFF00"/>
          </a:solidFill>
          <a:ln>
            <a:solidFill>
              <a:srgbClr val="FFC000"/>
            </a:solidFill>
          </a:ln>
          <a:effectLst/>
        </p:spPr>
        <p:txBody>
          <a:bodyPr rtlCol="0" anchor="ctr"/>
          <a:lstStyle/>
          <a:p>
            <a:pPr algn="ctr" defTabSz="685604">
              <a:defRPr/>
            </a:pPr>
            <a:endParaRPr lang="en-US" sz="825" kern="0">
              <a:solidFill>
                <a:srgbClr val="FFFFFF"/>
              </a:solidFill>
              <a:latin typeface="Calibri" panose="020F0502020204030204" pitchFamily="34" charset="0"/>
              <a:cs typeface="Calibri" panose="020F0502020204030204" pitchFamily="34" charset="0"/>
            </a:endParaRPr>
          </a:p>
        </p:txBody>
      </p:sp>
      <p:sp>
        <p:nvSpPr>
          <p:cNvPr id="23" name="Star: 5 Points 22">
            <a:extLst>
              <a:ext uri="{FF2B5EF4-FFF2-40B4-BE49-F238E27FC236}">
                <a16:creationId xmlns:a16="http://schemas.microsoft.com/office/drawing/2014/main" id="{5ED3FFC1-E640-4590-91DD-5C5FB66A5DA0}"/>
              </a:ext>
            </a:extLst>
          </p:cNvPr>
          <p:cNvSpPr/>
          <p:nvPr/>
        </p:nvSpPr>
        <p:spPr>
          <a:xfrm>
            <a:off x="8075067" y="3478077"/>
            <a:ext cx="237818" cy="226757"/>
          </a:xfrm>
          <a:prstGeom prst="star5">
            <a:avLst/>
          </a:prstGeom>
          <a:solidFill>
            <a:srgbClr val="FFFF00"/>
          </a:solidFill>
          <a:ln>
            <a:solidFill>
              <a:srgbClr val="FFC000"/>
            </a:solidFill>
          </a:ln>
          <a:effectLst/>
        </p:spPr>
        <p:txBody>
          <a:bodyPr rtlCol="0" anchor="ctr"/>
          <a:lstStyle/>
          <a:p>
            <a:pPr algn="ctr" defTabSz="685604">
              <a:defRPr/>
            </a:pPr>
            <a:endParaRPr lang="en-US" sz="900" kern="0">
              <a:solidFill>
                <a:srgbClr val="FFFFFF"/>
              </a:solidFill>
              <a:latin typeface="Calibri" panose="020F0502020204030204" pitchFamily="34" charset="0"/>
              <a:cs typeface="Calibri" panose="020F0502020204030204" pitchFamily="34" charset="0"/>
            </a:endParaRPr>
          </a:p>
        </p:txBody>
      </p:sp>
      <p:cxnSp>
        <p:nvCxnSpPr>
          <p:cNvPr id="67" name="Straight Arrow Connector 66">
            <a:extLst>
              <a:ext uri="{FF2B5EF4-FFF2-40B4-BE49-F238E27FC236}">
                <a16:creationId xmlns:a16="http://schemas.microsoft.com/office/drawing/2014/main" id="{8C3F74B0-4AA4-4E25-AF75-4FBEE05D6281}"/>
              </a:ext>
            </a:extLst>
          </p:cNvPr>
          <p:cNvCxnSpPr>
            <a:cxnSpLocks/>
          </p:cNvCxnSpPr>
          <p:nvPr/>
        </p:nvCxnSpPr>
        <p:spPr>
          <a:xfrm flipH="1" flipV="1">
            <a:off x="4651027" y="3971946"/>
            <a:ext cx="2336" cy="312244"/>
          </a:xfrm>
          <a:prstGeom prst="straightConnector1">
            <a:avLst/>
          </a:prstGeom>
          <a:noFill/>
          <a:ln w="6350" cap="flat" cmpd="sng" algn="ctr">
            <a:solidFill>
              <a:schemeClr val="tx1"/>
            </a:solidFill>
            <a:prstDash val="solid"/>
            <a:miter lim="800000"/>
            <a:tailEnd type="triangle"/>
          </a:ln>
          <a:effectLst/>
        </p:spPr>
      </p:cxnSp>
      <p:sp>
        <p:nvSpPr>
          <p:cNvPr id="68" name="Arrow: Down 67">
            <a:extLst>
              <a:ext uri="{FF2B5EF4-FFF2-40B4-BE49-F238E27FC236}">
                <a16:creationId xmlns:a16="http://schemas.microsoft.com/office/drawing/2014/main" id="{1177D18C-F515-4C06-827C-0A31125EC2DE}"/>
              </a:ext>
            </a:extLst>
          </p:cNvPr>
          <p:cNvSpPr/>
          <p:nvPr/>
        </p:nvSpPr>
        <p:spPr>
          <a:xfrm>
            <a:off x="4628851" y="2069278"/>
            <a:ext cx="89634" cy="1233208"/>
          </a:xfrm>
          <a:prstGeom prst="downArrow">
            <a:avLst/>
          </a:prstGeom>
          <a:solidFill>
            <a:sysClr val="windowText" lastClr="000000"/>
          </a:solidFill>
          <a:ln w="6350" cap="flat" cmpd="sng" algn="ctr">
            <a:solidFill>
              <a:schemeClr val="tx1"/>
            </a:solidFill>
            <a:prstDash val="solid"/>
            <a:miter lim="800000"/>
          </a:ln>
          <a:effectLst/>
        </p:spPr>
        <p:txBody>
          <a:bodyPr rtlCol="0" anchor="ctr"/>
          <a:lstStyle/>
          <a:p>
            <a:pPr algn="ctr" defTabSz="342900">
              <a:defRPr/>
            </a:pPr>
            <a:endParaRPr lang="en-US" sz="1350" kern="0">
              <a:solidFill>
                <a:srgbClr val="FFFFFF"/>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E8BDEB76-E50E-4FE9-A12E-FE88B55E43F5}"/>
              </a:ext>
            </a:extLst>
          </p:cNvPr>
          <p:cNvSpPr txBox="1"/>
          <p:nvPr/>
        </p:nvSpPr>
        <p:spPr>
          <a:xfrm>
            <a:off x="4219255" y="1400684"/>
            <a:ext cx="946253" cy="623248"/>
          </a:xfrm>
          <a:prstGeom prst="rect">
            <a:avLst/>
          </a:prstGeom>
          <a:noFill/>
        </p:spPr>
        <p:txBody>
          <a:bodyPr wrap="square" lIns="0" tIns="0" rIns="0" bIns="0" rtlCol="0">
            <a:spAutoFit/>
          </a:bodyPr>
          <a:lstStyle/>
          <a:p>
            <a:pPr algn="ctr"/>
            <a:r>
              <a:rPr lang="en-US" sz="1350">
                <a:latin typeface="Calibri" panose="020F0502020204030204" pitchFamily="34" charset="0"/>
                <a:cs typeface="Calibri" panose="020F0502020204030204" pitchFamily="34" charset="0"/>
              </a:rPr>
              <a:t>Auto Enrollment Begins</a:t>
            </a:r>
          </a:p>
        </p:txBody>
      </p:sp>
      <p:sp>
        <p:nvSpPr>
          <p:cNvPr id="2" name="Rectangle 1">
            <a:extLst>
              <a:ext uri="{FF2B5EF4-FFF2-40B4-BE49-F238E27FC236}">
                <a16:creationId xmlns:a16="http://schemas.microsoft.com/office/drawing/2014/main" id="{A84C7100-5DC6-4677-B725-38564B4B9660}"/>
              </a:ext>
            </a:extLst>
          </p:cNvPr>
          <p:cNvSpPr/>
          <p:nvPr/>
        </p:nvSpPr>
        <p:spPr>
          <a:xfrm>
            <a:off x="5164603" y="4277252"/>
            <a:ext cx="1519039" cy="327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Auto assignment and Autoenrollment</a:t>
            </a:r>
          </a:p>
        </p:txBody>
      </p:sp>
      <p:sp>
        <p:nvSpPr>
          <p:cNvPr id="3" name="TextBox 2">
            <a:extLst>
              <a:ext uri="{FF2B5EF4-FFF2-40B4-BE49-F238E27FC236}">
                <a16:creationId xmlns:a16="http://schemas.microsoft.com/office/drawing/2014/main" id="{1A04ECD3-98EA-4771-BAB5-B686B1F8E383}"/>
              </a:ext>
            </a:extLst>
          </p:cNvPr>
          <p:cNvSpPr txBox="1"/>
          <p:nvPr/>
        </p:nvSpPr>
        <p:spPr>
          <a:xfrm>
            <a:off x="159719" y="1387908"/>
            <a:ext cx="1197555" cy="738664"/>
          </a:xfrm>
          <a:prstGeom prst="rect">
            <a:avLst/>
          </a:prstGeom>
          <a:noFill/>
        </p:spPr>
        <p:txBody>
          <a:bodyPr wrap="square" rtlCol="0">
            <a:spAutoFit/>
          </a:bodyPr>
          <a:lstStyle/>
          <a:p>
            <a:r>
              <a:rPr lang="en-US" sz="1400"/>
              <a:t>Is your information right?</a:t>
            </a:r>
          </a:p>
        </p:txBody>
      </p:sp>
      <p:sp>
        <p:nvSpPr>
          <p:cNvPr id="4" name="Arrow: Down 3">
            <a:extLst>
              <a:ext uri="{FF2B5EF4-FFF2-40B4-BE49-F238E27FC236}">
                <a16:creationId xmlns:a16="http://schemas.microsoft.com/office/drawing/2014/main" id="{5110C1BB-7D03-41B0-B8F0-1011E900A316}"/>
              </a:ext>
            </a:extLst>
          </p:cNvPr>
          <p:cNvSpPr/>
          <p:nvPr/>
        </p:nvSpPr>
        <p:spPr>
          <a:xfrm>
            <a:off x="299970" y="2269641"/>
            <a:ext cx="301775" cy="923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8F7A7A-62F8-49FC-B240-47B95A6E4E8B}"/>
              </a:ext>
            </a:extLst>
          </p:cNvPr>
          <p:cNvSpPr txBox="1"/>
          <p:nvPr/>
        </p:nvSpPr>
        <p:spPr>
          <a:xfrm>
            <a:off x="1017995" y="5134019"/>
            <a:ext cx="1044168" cy="646331"/>
          </a:xfrm>
          <a:prstGeom prst="rect">
            <a:avLst/>
          </a:prstGeom>
          <a:noFill/>
        </p:spPr>
        <p:txBody>
          <a:bodyPr wrap="square" rtlCol="0">
            <a:spAutoFit/>
          </a:bodyPr>
          <a:lstStyle/>
          <a:p>
            <a:r>
              <a:rPr lang="en-US" sz="1200"/>
              <a:t>Are your contracts signed?</a:t>
            </a:r>
          </a:p>
        </p:txBody>
      </p:sp>
      <p:sp>
        <p:nvSpPr>
          <p:cNvPr id="8" name="Arrow: Down 7">
            <a:extLst>
              <a:ext uri="{FF2B5EF4-FFF2-40B4-BE49-F238E27FC236}">
                <a16:creationId xmlns:a16="http://schemas.microsoft.com/office/drawing/2014/main" id="{7F1CB7FD-9A85-4199-B757-F580B95FC9E8}"/>
              </a:ext>
            </a:extLst>
          </p:cNvPr>
          <p:cNvSpPr/>
          <p:nvPr/>
        </p:nvSpPr>
        <p:spPr>
          <a:xfrm flipV="1">
            <a:off x="1294643" y="3645555"/>
            <a:ext cx="325113" cy="1434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2B0290E1-8CC4-4589-BB77-39478B256B68}"/>
              </a:ext>
            </a:extLst>
          </p:cNvPr>
          <p:cNvSpPr txBox="1"/>
          <p:nvPr/>
        </p:nvSpPr>
        <p:spPr>
          <a:xfrm>
            <a:off x="4196401" y="5571843"/>
            <a:ext cx="1044168" cy="830997"/>
          </a:xfrm>
          <a:prstGeom prst="rect">
            <a:avLst/>
          </a:prstGeom>
          <a:noFill/>
        </p:spPr>
        <p:txBody>
          <a:bodyPr wrap="square" rtlCol="0">
            <a:spAutoFit/>
          </a:bodyPr>
          <a:lstStyle/>
          <a:p>
            <a:r>
              <a:rPr lang="en-US" sz="1200"/>
              <a:t>No, really, are your contracts signed?</a:t>
            </a:r>
          </a:p>
        </p:txBody>
      </p:sp>
    </p:spTree>
    <p:extLst>
      <p:ext uri="{BB962C8B-B14F-4D97-AF65-F5344CB8AC3E}">
        <p14:creationId xmlns:p14="http://schemas.microsoft.com/office/powerpoint/2010/main" val="351916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solidFill>
                  <a:prstClr val="black"/>
                </a:solidFill>
                <a:latin typeface="Calibri" panose="020F0502020204030204" pitchFamily="34" charset="0"/>
                <a:cs typeface="Calibri" panose="020F0502020204030204" pitchFamily="34" charset="0"/>
              </a:rPr>
              <a:t>Key Takeaways: For Providers of BH and I/DD Services</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0" y="1219200"/>
            <a:ext cx="9144000" cy="5328872"/>
          </a:xfrm>
          <a:prstGeom prst="rect">
            <a:avLst/>
          </a:prstGeom>
          <a:solidFill>
            <a:srgbClr val="FFFFFF">
              <a:lumMod val="95000"/>
            </a:srgbClr>
          </a:solidFill>
          <a:ln w="9525" cap="flat" cmpd="sng" algn="ctr">
            <a:noFill/>
            <a:prstDash val="solid"/>
            <a:round/>
            <a:headEnd type="none" w="med" len="med"/>
            <a:tailEnd type="none" w="med" len="med"/>
          </a:ln>
          <a:effectLst/>
        </p:spPr>
        <p:txBody>
          <a:bodyPr lIns="101846" tIns="50923" rIns="101846" bIns="50923" anchor="t"/>
          <a:lstStyle/>
          <a:p>
            <a:pPr marL="285750" indent="-285750">
              <a:spcAft>
                <a:spcPts val="1200"/>
              </a:spcAft>
              <a:buFont typeface="Arial" pitchFamily="34" charset="0"/>
              <a:buChar char="•"/>
            </a:pPr>
            <a:r>
              <a:rPr lang="en-US" sz="2000">
                <a:latin typeface="Calibri" panose="020F0502020204030204" pitchFamily="34" charset="0"/>
              </a:rPr>
              <a:t>Behavioral health providers will need to contract with both SPs and LME-MCOs until BH I/DD Tailored Plan launch to be in-network for both types of plans. When BH I/DD Tailored Plans launch, providers</a:t>
            </a:r>
            <a:r>
              <a:rPr lang="en-US" sz="2000">
                <a:solidFill>
                  <a:srgbClr val="FF0000"/>
                </a:solidFill>
                <a:latin typeface="Calibri" panose="020F0502020204030204" pitchFamily="34" charset="0"/>
              </a:rPr>
              <a:t> </a:t>
            </a:r>
            <a:r>
              <a:rPr lang="en-US" sz="2000">
                <a:latin typeface="Calibri" panose="020F0502020204030204" pitchFamily="34" charset="0"/>
              </a:rPr>
              <a:t>will need to contract with both SPs and BH I/DD Tailored Plans. Contracting with both types of plans will better ensure continuity of care, as well as appropriate payment for the services you are providing.</a:t>
            </a:r>
          </a:p>
          <a:p>
            <a:pPr marL="285750" indent="-285750">
              <a:spcAft>
                <a:spcPts val="1200"/>
              </a:spcAft>
              <a:buFont typeface="Arial" pitchFamily="34" charset="0"/>
              <a:buChar char="•"/>
            </a:pPr>
            <a:r>
              <a:rPr lang="en-US" sz="2000">
                <a:latin typeface="Calibri" panose="020F0502020204030204" pitchFamily="34" charset="0"/>
              </a:rPr>
              <a:t>A subset of high-intensity behavioral health, I/DD, and TBI benefits will only be offered in BH I/DD Tailored Plans (LME-MCOs prior to BH I/DD Tailored Plan launch). It will be important for providers to understand which benefits are offered in which type of plan to provide guidance to their patients.</a:t>
            </a:r>
          </a:p>
          <a:p>
            <a:pPr marL="285750" indent="-285750">
              <a:spcAft>
                <a:spcPts val="1200"/>
              </a:spcAft>
              <a:buFont typeface="Arial" pitchFamily="34" charset="0"/>
              <a:buChar char="•"/>
            </a:pPr>
            <a:r>
              <a:rPr lang="en-US" sz="2000">
                <a:latin typeface="Calibri" panose="020F0502020204030204" pitchFamily="34" charset="0"/>
              </a:rPr>
              <a:t>Standard Plans will have open provider networks for both Physical and Behavioral Health.  </a:t>
            </a:r>
            <a:r>
              <a:rPr lang="en-US" sz="2000">
                <a:latin typeface="Calibri" panose="020F0502020204030204" pitchFamily="34" charset="0"/>
                <a:cs typeface="Calibri" panose="020F0502020204030204" pitchFamily="34" charset="0"/>
              </a:rPr>
              <a:t>Tailored Plans will have closed provider networks for Behavioral Health and an open provide network for Physical Health.</a:t>
            </a:r>
          </a:p>
          <a:p>
            <a:pPr marL="285750" indent="-285750">
              <a:spcAft>
                <a:spcPts val="1200"/>
              </a:spcAft>
              <a:buFont typeface="Arial" pitchFamily="34" charset="0"/>
              <a:buChar char="•"/>
            </a:pPr>
            <a:r>
              <a:rPr lang="en-US" sz="2000">
                <a:latin typeface="Calibri" panose="020F0502020204030204" pitchFamily="34" charset="0"/>
                <a:cs typeface="Calibri" panose="020F0502020204030204" pitchFamily="34" charset="0"/>
              </a:rPr>
              <a:t>Once managed care launches, providers will bill the appropriate plan (Medicaid Direct, LME-MCO, or Standard Plan) for services.</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solidFill>
                  <a:prstClr val="black"/>
                </a:solidFill>
              </a:rPr>
              <a:pPr/>
              <a:t>25</a:t>
            </a:fld>
            <a:endParaRPr lang="en-US" b="1">
              <a:solidFill>
                <a:prstClr val="black"/>
              </a:solidFill>
            </a:endParaRPr>
          </a:p>
        </p:txBody>
      </p:sp>
    </p:spTree>
    <p:extLst>
      <p:ext uri="{BB962C8B-B14F-4D97-AF65-F5344CB8AC3E}">
        <p14:creationId xmlns:p14="http://schemas.microsoft.com/office/powerpoint/2010/main" val="245052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Key Takeaways: Tailored Plan Eligibility and Enrollment </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0" y="1224328"/>
            <a:ext cx="9144000" cy="5328872"/>
          </a:xfrm>
          <a:prstGeom prst="rect">
            <a:avLst/>
          </a:prstGeom>
          <a:solidFill>
            <a:srgbClr val="FFFFFF">
              <a:lumMod val="95000"/>
            </a:srgbClr>
          </a:solidFill>
          <a:ln w="9525" cap="flat" cmpd="sng" algn="ctr">
            <a:noFill/>
            <a:prstDash val="solid"/>
            <a:round/>
            <a:headEnd type="none" w="med" len="med"/>
            <a:tailEnd type="none" w="med" len="med"/>
          </a:ln>
          <a:effectLst/>
        </p:spPr>
        <p:txBody>
          <a:bodyPr lIns="101846" tIns="50923" rIns="101846" bIns="50923" anchor="ctr"/>
          <a:lstStyle/>
          <a:p>
            <a:pPr marL="285750" indent="-285750">
              <a:buFont typeface="Arial" pitchFamily="34" charset="0"/>
              <a:buChar char="•"/>
            </a:pPr>
            <a:r>
              <a:rPr lang="en-US" sz="2000"/>
              <a:t>Most non-dual beneficiaries, including those with mild to moderate behavioral health needs, will enroll in Standard Plans.</a:t>
            </a:r>
          </a:p>
          <a:p>
            <a:pPr marL="285750" indent="-285750">
              <a:buFont typeface="Arial" pitchFamily="34" charset="0"/>
              <a:buChar char="•"/>
            </a:pPr>
            <a:endParaRPr lang="en-US" sz="2000"/>
          </a:p>
          <a:p>
            <a:pPr marL="285750" indent="-285750">
              <a:buFont typeface="Arial" pitchFamily="34" charset="0"/>
              <a:buChar char="•"/>
            </a:pPr>
            <a:r>
              <a:rPr lang="en-US" sz="2000">
                <a:latin typeface="Calibri" panose="020F0502020204030204" pitchFamily="34" charset="0"/>
              </a:rPr>
              <a:t>Beneficiaries </a:t>
            </a:r>
            <a:r>
              <a:rPr lang="en-US" sz="2000"/>
              <a:t>may come to their provider to understand their options with regards to the managed care transition and the differences between Standard Plans and BH I/DD Tailored Plans (or FFS/LME-MCOs prior to BH I/DD Tailored Plan launch). Providers should refer any beneficiaries with questions to the Enrollment Broker.</a:t>
            </a:r>
          </a:p>
          <a:p>
            <a:pPr marL="285750" indent="-285750">
              <a:buFont typeface="Arial" pitchFamily="34" charset="0"/>
              <a:buChar char="•"/>
            </a:pPr>
            <a:endParaRPr lang="en-US" sz="2000"/>
          </a:p>
          <a:p>
            <a:pPr marL="285750" indent="-285750">
              <a:buFont typeface="Arial" pitchFamily="34" charset="0"/>
              <a:buChar char="•"/>
            </a:pPr>
            <a:r>
              <a:rPr lang="en-US" sz="2000"/>
              <a:t>Providers will play a key role in helping beneficiaries who believe they may be eligible for a BH I/DD Tailored Plan or need a service only offered in BH I/DD Tailored Plans to complete the process to transition to a BH I/DD Tailored Plan (or FFS/LME-MCO prior to BH I/DD Tailored Plan launch).</a:t>
            </a:r>
          </a:p>
          <a:p>
            <a:pPr marL="285750" indent="-285750">
              <a:buFont typeface="Arial" pitchFamily="34" charset="0"/>
              <a:buChar char="•"/>
            </a:pPr>
            <a:endParaRPr lang="en-US" sz="2000"/>
          </a:p>
          <a:p>
            <a:pPr marL="285750" indent="-285750">
              <a:buFont typeface="Arial" pitchFamily="34" charset="0"/>
              <a:buChar char="•"/>
            </a:pPr>
            <a:r>
              <a:rPr lang="en-US" sz="2000"/>
              <a:t>BH I/DD Tailored Plans will not launch until July 2022. Providers should stay tuned for additional information regarding their launch.</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26</a:t>
            </a:fld>
            <a:endParaRPr lang="en-US" b="1">
              <a:latin typeface="Calibri" panose="020F0502020204030204" pitchFamily="34" charset="0"/>
            </a:endParaRPr>
          </a:p>
        </p:txBody>
      </p:sp>
    </p:spTree>
    <p:extLst>
      <p:ext uri="{BB962C8B-B14F-4D97-AF65-F5344CB8AC3E}">
        <p14:creationId xmlns:p14="http://schemas.microsoft.com/office/powerpoint/2010/main" val="198590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Common Provider 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27</a:t>
            </a:fld>
            <a:endParaRPr lang="en-US" b="1">
              <a:latin typeface="Calibri" panose="020F0502020204030204" pitchFamily="34" charset="0"/>
            </a:endParaRPr>
          </a:p>
        </p:txBody>
      </p:sp>
      <p:pic>
        <p:nvPicPr>
          <p:cNvPr id="3" name="Graphic 2" descr="Help with solid fill">
            <a:extLst>
              <a:ext uri="{FF2B5EF4-FFF2-40B4-BE49-F238E27FC236}">
                <a16:creationId xmlns:a16="http://schemas.microsoft.com/office/drawing/2014/main" id="{4D0DE49D-5274-4520-A5C4-3CAA7255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369380"/>
            <a:ext cx="914400" cy="914400"/>
          </a:xfrm>
          <a:prstGeom prst="rect">
            <a:avLst/>
          </a:prstGeom>
        </p:spPr>
      </p:pic>
    </p:spTree>
    <p:extLst>
      <p:ext uri="{BB962C8B-B14F-4D97-AF65-F5344CB8AC3E}">
        <p14:creationId xmlns:p14="http://schemas.microsoft.com/office/powerpoint/2010/main" val="2949185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28</a:t>
            </a:fld>
            <a:endParaRPr lang="en-US" b="1">
              <a:latin typeface="Calibri" panose="020F0502020204030204" pitchFamily="34" charset="0"/>
            </a:endParaRPr>
          </a:p>
        </p:txBody>
      </p:sp>
    </p:spTree>
    <p:extLst>
      <p:ext uri="{BB962C8B-B14F-4D97-AF65-F5344CB8AC3E}">
        <p14:creationId xmlns:p14="http://schemas.microsoft.com/office/powerpoint/2010/main" val="332410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Appendix</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29</a:t>
            </a:fld>
            <a:endParaRPr lang="en-US" b="1">
              <a:latin typeface="Calibri" panose="020F0502020204030204" pitchFamily="34" charset="0"/>
            </a:endParaRPr>
          </a:p>
        </p:txBody>
      </p:sp>
    </p:spTree>
    <p:extLst>
      <p:ext uri="{BB962C8B-B14F-4D97-AF65-F5344CB8AC3E}">
        <p14:creationId xmlns:p14="http://schemas.microsoft.com/office/powerpoint/2010/main" val="358852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B7BD75F-3B21-45FE-BB22-FF59BCAC0619}"/>
              </a:ext>
            </a:extLst>
          </p:cNvPr>
          <p:cNvSpPr>
            <a:spLocks noGrp="1"/>
          </p:cNvSpPr>
          <p:nvPr>
            <p:ph type="body" sz="quarter" idx="10"/>
          </p:nvPr>
        </p:nvSpPr>
        <p:spPr/>
        <p:txBody>
          <a:bodyPr/>
          <a:lstStyle/>
          <a:p>
            <a:r>
              <a:rPr lang="en-US" b="1">
                <a:latin typeface="Calibri" panose="020F0502020204030204" pitchFamily="34" charset="0"/>
              </a:rPr>
              <a:t>Behavioral Health Services: Standard Plans and Tailored Plan Differences</a:t>
            </a:r>
          </a:p>
          <a:p>
            <a:r>
              <a:rPr lang="en-US" b="1">
                <a:latin typeface="Calibri" panose="020F0502020204030204" pitchFamily="34" charset="0"/>
              </a:rPr>
              <a:t>Standard Plan Network Adequacy</a:t>
            </a:r>
          </a:p>
          <a:p>
            <a:r>
              <a:rPr lang="en-US" b="1">
                <a:latin typeface="Calibri" panose="020F0502020204030204" pitchFamily="34" charset="0"/>
              </a:rPr>
              <a:t>Transitions Between Standard and Tailored Plans</a:t>
            </a:r>
          </a:p>
          <a:p>
            <a:endParaRPr lang="en-US"/>
          </a:p>
        </p:txBody>
      </p:sp>
      <p:sp>
        <p:nvSpPr>
          <p:cNvPr id="7" name="Text Placeholder 6">
            <a:extLst>
              <a:ext uri="{FF2B5EF4-FFF2-40B4-BE49-F238E27FC236}">
                <a16:creationId xmlns:a16="http://schemas.microsoft.com/office/drawing/2014/main" id="{8B2E9D5C-6E99-468D-BA9B-5CB4D30EFEB2}"/>
              </a:ext>
            </a:extLst>
          </p:cNvPr>
          <p:cNvSpPr>
            <a:spLocks noGrp="1"/>
          </p:cNvSpPr>
          <p:nvPr>
            <p:ph type="body" sz="quarter" idx="11"/>
          </p:nvPr>
        </p:nvSpPr>
        <p:spPr/>
        <p:txBody>
          <a:bodyPr/>
          <a:lstStyle/>
          <a:p>
            <a:endParaRPr lang="en-US"/>
          </a:p>
        </p:txBody>
      </p:sp>
      <p:sp>
        <p:nvSpPr>
          <p:cNvPr id="5" name="Title 4">
            <a:extLst>
              <a:ext uri="{FF2B5EF4-FFF2-40B4-BE49-F238E27FC236}">
                <a16:creationId xmlns:a16="http://schemas.microsoft.com/office/drawing/2014/main" id="{D120A8A1-ACED-405B-9C26-BA29C7EA912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65498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054"/>
            <a:ext cx="7843267" cy="548640"/>
          </a:xfrm>
        </p:spPr>
        <p:txBody>
          <a:bodyPr/>
          <a:lstStyle/>
          <a:p>
            <a:r>
              <a:rPr lang="en-US" sz="2800" dirty="0"/>
              <a:t>Comparing Plan Benefits</a:t>
            </a:r>
          </a:p>
        </p:txBody>
      </p:sp>
      <p:sp>
        <p:nvSpPr>
          <p:cNvPr id="3" name="Slide Number Placeholder 2"/>
          <p:cNvSpPr>
            <a:spLocks noGrp="1"/>
          </p:cNvSpPr>
          <p:nvPr>
            <p:ph type="sldNum" sz="quarter" idx="15"/>
          </p:nvPr>
        </p:nvSpPr>
        <p:spPr>
          <a:xfrm>
            <a:off x="8305800" y="6573308"/>
            <a:ext cx="564098" cy="284692"/>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30</a:t>
            </a:fld>
            <a:endParaRPr lang="en-US"/>
          </a:p>
        </p:txBody>
      </p:sp>
      <p:sp>
        <p:nvSpPr>
          <p:cNvPr id="15" name="Rectangle 7"/>
          <p:cNvSpPr>
            <a:spLocks noChangeArrowheads="1"/>
          </p:cNvSpPr>
          <p:nvPr/>
        </p:nvSpPr>
        <p:spPr bwMode="auto">
          <a:xfrm>
            <a:off x="2470150" y="182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244549" y="1172694"/>
          <a:ext cx="8654903" cy="5151889"/>
        </p:xfrm>
        <a:graphic>
          <a:graphicData uri="http://schemas.openxmlformats.org/drawingml/2006/table">
            <a:tbl>
              <a:tblPr firstRow="1" firstCol="1" bandRow="1"/>
              <a:tblGrid>
                <a:gridCol w="3778103">
                  <a:extLst>
                    <a:ext uri="{9D8B030D-6E8A-4147-A177-3AD203B41FA5}">
                      <a16:colId xmlns:a16="http://schemas.microsoft.com/office/drawing/2014/main" val="20000"/>
                    </a:ext>
                  </a:extLst>
                </a:gridCol>
                <a:gridCol w="92148">
                  <a:extLst>
                    <a:ext uri="{9D8B030D-6E8A-4147-A177-3AD203B41FA5}">
                      <a16:colId xmlns:a16="http://schemas.microsoft.com/office/drawing/2014/main" val="20001"/>
                    </a:ext>
                  </a:extLst>
                </a:gridCol>
                <a:gridCol w="4784652">
                  <a:extLst>
                    <a:ext uri="{9D8B030D-6E8A-4147-A177-3AD203B41FA5}">
                      <a16:colId xmlns:a16="http://schemas.microsoft.com/office/drawing/2014/main" val="20002"/>
                    </a:ext>
                  </a:extLst>
                </a:gridCol>
              </a:tblGrid>
              <a:tr h="423946">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Times New Roman"/>
                          <a:cs typeface="Calibri" panose="020F0502020204030204" pitchFamily="34" charset="0"/>
                        </a:rPr>
                        <a:t>Behavioral</a:t>
                      </a:r>
                      <a:r>
                        <a:rPr lang="en-US" sz="1100" b="1" baseline="0">
                          <a:solidFill>
                            <a:srgbClr val="FFFFFF"/>
                          </a:solidFill>
                          <a:effectLst/>
                          <a:latin typeface="Calibri" panose="020F0502020204030204" pitchFamily="34" charset="0"/>
                          <a:ea typeface="Times New Roman"/>
                          <a:cs typeface="Calibri" panose="020F0502020204030204" pitchFamily="34" charset="0"/>
                        </a:rPr>
                        <a:t> Health</a:t>
                      </a:r>
                      <a:r>
                        <a:rPr lang="en-US" sz="1100" b="1">
                          <a:solidFill>
                            <a:srgbClr val="FFFFFF"/>
                          </a:solidFill>
                          <a:effectLst/>
                          <a:latin typeface="Calibri" panose="020F0502020204030204" pitchFamily="34" charset="0"/>
                          <a:ea typeface="Times New Roman"/>
                          <a:cs typeface="Calibri" panose="020F0502020204030204" pitchFamily="34" charset="0"/>
                        </a:rPr>
                        <a:t>, I/DD, and TBI Services Covered by </a:t>
                      </a:r>
                      <a:r>
                        <a:rPr lang="en-US" sz="1100" b="1" u="sng">
                          <a:solidFill>
                            <a:srgbClr val="FFFFFF"/>
                          </a:solidFill>
                          <a:effectLst/>
                          <a:latin typeface="Calibri" panose="020F0502020204030204" pitchFamily="34" charset="0"/>
                          <a:ea typeface="Times New Roman"/>
                          <a:cs typeface="Calibri" panose="020F0502020204030204" pitchFamily="34" charset="0"/>
                        </a:rPr>
                        <a:t>Both</a:t>
                      </a:r>
                      <a:r>
                        <a:rPr lang="en-US" sz="1100" b="1" u="none">
                          <a:solidFill>
                            <a:srgbClr val="FFFFFF"/>
                          </a:solidFill>
                          <a:effectLst/>
                          <a:latin typeface="Calibri" panose="020F0502020204030204" pitchFamily="34" charset="0"/>
                          <a:ea typeface="Times New Roman"/>
                          <a:cs typeface="Calibri" panose="020F0502020204030204" pitchFamily="34" charset="0"/>
                        </a:rPr>
                        <a:t> </a:t>
                      </a:r>
                      <a:r>
                        <a:rPr lang="en-US" sz="1100" b="1">
                          <a:solidFill>
                            <a:srgbClr val="FFFFFF"/>
                          </a:solidFill>
                          <a:effectLst/>
                          <a:latin typeface="Calibri" panose="020F0502020204030204" pitchFamily="34" charset="0"/>
                          <a:ea typeface="Times New Roman"/>
                          <a:cs typeface="Calibri" panose="020F0502020204030204" pitchFamily="34" charset="0"/>
                        </a:rPr>
                        <a:t>Standard Plans and BH I/DD Tailored</a:t>
                      </a:r>
                      <a:r>
                        <a:rPr lang="en-US" sz="1100" b="1" baseline="0">
                          <a:solidFill>
                            <a:srgbClr val="FFFFFF"/>
                          </a:solidFill>
                          <a:effectLst/>
                          <a:latin typeface="Calibri" panose="020F0502020204030204" pitchFamily="34" charset="0"/>
                          <a:ea typeface="Times New Roman"/>
                          <a:cs typeface="Calibri" panose="020F0502020204030204" pitchFamily="34" charset="0"/>
                        </a:rPr>
                        <a:t> Plans</a:t>
                      </a:r>
                      <a:endParaRPr lang="en-US" sz="1100">
                        <a:solidFill>
                          <a:srgbClr val="000000"/>
                        </a:solidFill>
                        <a:effectLst/>
                        <a:latin typeface="Calibri" panose="020F0502020204030204" pitchFamily="34" charset="0"/>
                        <a:ea typeface="Times New Roman"/>
                        <a:cs typeface="Calibri" panose="020F0502020204030204" pitchFamily="34" charset="0"/>
                      </a:endParaRPr>
                    </a:p>
                  </a:txBody>
                  <a:tcPr marL="59321" marR="59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2">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Times New Roman"/>
                          <a:cs typeface="Calibri" panose="020F0502020204030204" pitchFamily="34" charset="0"/>
                        </a:rPr>
                        <a:t>Behavioral</a:t>
                      </a:r>
                      <a:r>
                        <a:rPr lang="en-US" sz="1100" b="1" baseline="0">
                          <a:solidFill>
                            <a:srgbClr val="FFFFFF"/>
                          </a:solidFill>
                          <a:effectLst/>
                          <a:latin typeface="Calibri" panose="020F0502020204030204" pitchFamily="34" charset="0"/>
                          <a:ea typeface="Times New Roman"/>
                          <a:cs typeface="Calibri" panose="020F0502020204030204" pitchFamily="34" charset="0"/>
                        </a:rPr>
                        <a:t> Health</a:t>
                      </a:r>
                      <a:r>
                        <a:rPr lang="en-US" sz="1100" b="1">
                          <a:solidFill>
                            <a:srgbClr val="FFFFFF"/>
                          </a:solidFill>
                          <a:effectLst/>
                          <a:latin typeface="Calibri" panose="020F0502020204030204" pitchFamily="34" charset="0"/>
                          <a:ea typeface="Times New Roman"/>
                          <a:cs typeface="Calibri" panose="020F0502020204030204" pitchFamily="34" charset="0"/>
                        </a:rPr>
                        <a:t>, I/DD and TBI Services Covered </a:t>
                      </a:r>
                      <a:r>
                        <a:rPr lang="en-US" sz="1100" b="1" u="sng">
                          <a:solidFill>
                            <a:srgbClr val="FFFFFF"/>
                          </a:solidFill>
                          <a:effectLst/>
                          <a:latin typeface="Calibri" panose="020F0502020204030204" pitchFamily="34" charset="0"/>
                          <a:ea typeface="Times New Roman"/>
                          <a:cs typeface="Calibri" panose="020F0502020204030204" pitchFamily="34" charset="0"/>
                        </a:rPr>
                        <a:t>Exclusively</a:t>
                      </a:r>
                      <a:r>
                        <a:rPr lang="en-US" sz="1100" b="1">
                          <a:solidFill>
                            <a:srgbClr val="FFFFFF"/>
                          </a:solidFill>
                          <a:effectLst/>
                          <a:latin typeface="Calibri" panose="020F0502020204030204" pitchFamily="34" charset="0"/>
                          <a:ea typeface="Times New Roman"/>
                          <a:cs typeface="Calibri" panose="020F0502020204030204" pitchFamily="34" charset="0"/>
                        </a:rPr>
                        <a:t> by BH I/DD Tailored</a:t>
                      </a:r>
                      <a:r>
                        <a:rPr lang="en-US" sz="1100" b="1" baseline="0">
                          <a:solidFill>
                            <a:srgbClr val="FFFFFF"/>
                          </a:solidFill>
                          <a:effectLst/>
                          <a:latin typeface="Calibri" panose="020F0502020204030204" pitchFamily="34" charset="0"/>
                          <a:ea typeface="Times New Roman"/>
                          <a:cs typeface="Calibri" panose="020F0502020204030204" pitchFamily="34" charset="0"/>
                        </a:rPr>
                        <a:t> Plans </a:t>
                      </a:r>
                      <a:r>
                        <a:rPr lang="en-US" sz="1100" b="1">
                          <a:solidFill>
                            <a:srgbClr val="FFFFFF"/>
                          </a:solidFill>
                          <a:effectLst/>
                          <a:latin typeface="Calibri" panose="020F0502020204030204" pitchFamily="34" charset="0"/>
                          <a:ea typeface="Times New Roman"/>
                          <a:cs typeface="Calibri" panose="020F0502020204030204" pitchFamily="34" charset="0"/>
                        </a:rPr>
                        <a:t>(or LME-MCOs Prior To Launch)</a:t>
                      </a:r>
                      <a:endParaRPr lang="en-US" sz="1100">
                        <a:solidFill>
                          <a:srgbClr val="000000"/>
                        </a:solidFill>
                        <a:effectLst/>
                        <a:latin typeface="Calibri" panose="020F0502020204030204" pitchFamily="34" charset="0"/>
                        <a:ea typeface="Times New Roman"/>
                        <a:cs typeface="Calibri" panose="020F0502020204030204" pitchFamily="34" charset="0"/>
                      </a:endParaRPr>
                    </a:p>
                  </a:txBody>
                  <a:tcPr marL="59321" marR="59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endParaRPr lang="en-US"/>
                    </a:p>
                  </a:txBody>
                  <a:tcPr/>
                </a:tc>
                <a:extLst>
                  <a:ext uri="{0D108BD9-81ED-4DB2-BD59-A6C34878D82A}">
                    <a16:rowId xmlns:a16="http://schemas.microsoft.com/office/drawing/2014/main" val="10000"/>
                  </a:ext>
                </a:extLst>
              </a:tr>
              <a:tr h="254595">
                <a:tc gridSpan="3">
                  <a:txBody>
                    <a:bodyPr/>
                    <a:lstStyle/>
                    <a:p>
                      <a:pPr algn="ctr"/>
                      <a:r>
                        <a:rPr lang="en-US" sz="1100" b="1" i="1" kern="1200">
                          <a:solidFill>
                            <a:schemeClr val="bg1"/>
                          </a:solidFill>
                          <a:latin typeface="Calibri" panose="020F0502020204030204" pitchFamily="34" charset="0"/>
                          <a:ea typeface="+mn-ea"/>
                          <a:cs typeface="Calibri" panose="020F0502020204030204" pitchFamily="34" charset="0"/>
                        </a:rPr>
                        <a:t>Enhanced behavioral</a:t>
                      </a:r>
                      <a:r>
                        <a:rPr lang="en-US" sz="1100" b="1" i="1" kern="1200" baseline="0">
                          <a:solidFill>
                            <a:schemeClr val="bg1"/>
                          </a:solidFill>
                          <a:latin typeface="Calibri" panose="020F0502020204030204" pitchFamily="34" charset="0"/>
                          <a:ea typeface="+mn-ea"/>
                          <a:cs typeface="Calibri" panose="020F0502020204030204" pitchFamily="34" charset="0"/>
                        </a:rPr>
                        <a:t> health </a:t>
                      </a:r>
                      <a:r>
                        <a:rPr lang="en-US" sz="1100" b="1" i="1" kern="1200">
                          <a:solidFill>
                            <a:schemeClr val="bg1"/>
                          </a:solidFill>
                          <a:latin typeface="Calibri" panose="020F0502020204030204" pitchFamily="34" charset="0"/>
                          <a:ea typeface="+mn-ea"/>
                          <a:cs typeface="Calibri" panose="020F0502020204030204" pitchFamily="34" charset="0"/>
                        </a:rPr>
                        <a:t>services are italicized</a:t>
                      </a:r>
                    </a:p>
                  </a:txBody>
                  <a:tcPr marL="59321" marR="59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73348">
                <a:tc gridSpan="2">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a:cs typeface="Calibri" panose="020F0502020204030204" pitchFamily="34" charset="0"/>
                        </a:rPr>
                        <a:t>State Plan Behavioral</a:t>
                      </a:r>
                      <a:r>
                        <a:rPr lang="en-US" sz="1100" b="1" baseline="0">
                          <a:solidFill>
                            <a:srgbClr val="000000"/>
                          </a:solidFill>
                          <a:effectLst/>
                          <a:latin typeface="Calibri" panose="020F0502020204030204" pitchFamily="34" charset="0"/>
                          <a:ea typeface="Times New Roman"/>
                          <a:cs typeface="Calibri" panose="020F0502020204030204" pitchFamily="34" charset="0"/>
                        </a:rPr>
                        <a:t> Health </a:t>
                      </a:r>
                      <a:r>
                        <a:rPr lang="en-US" sz="1100" b="1">
                          <a:solidFill>
                            <a:srgbClr val="000000"/>
                          </a:solidFill>
                          <a:effectLst/>
                          <a:latin typeface="Calibri" panose="020F0502020204030204" pitchFamily="34" charset="0"/>
                          <a:ea typeface="Times New Roman"/>
                          <a:cs typeface="Calibri" panose="020F0502020204030204" pitchFamily="34" charset="0"/>
                        </a:rPr>
                        <a:t>and I/DD Services</a:t>
                      </a:r>
                      <a:endParaRPr lang="en-US" sz="1100">
                        <a:solidFill>
                          <a:srgbClr val="000000"/>
                        </a:solidFill>
                        <a:effectLst/>
                        <a:latin typeface="Calibri" panose="020F0502020204030204" pitchFamily="34" charset="0"/>
                        <a:ea typeface="Times New Roman"/>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a:solidFill>
                            <a:srgbClr val="000000"/>
                          </a:solidFill>
                          <a:effectLst/>
                          <a:latin typeface="Calibri" panose="020F0502020204030204" pitchFamily="34" charset="0"/>
                          <a:ea typeface="Times New Roman"/>
                          <a:cs typeface="Calibri" panose="020F0502020204030204" pitchFamily="34" charset="0"/>
                        </a:rPr>
                        <a:t>Inpatient behavioral health services</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a:solidFill>
                            <a:srgbClr val="000000"/>
                          </a:solidFill>
                          <a:effectLst/>
                          <a:latin typeface="Calibri" panose="020F0502020204030204" pitchFamily="34" charset="0"/>
                          <a:ea typeface="Times New Roman"/>
                          <a:cs typeface="Calibri" panose="020F0502020204030204" pitchFamily="34" charset="0"/>
                        </a:rPr>
                        <a:t>Outpatient behavioral health emergency room services</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a:solidFill>
                            <a:srgbClr val="000000"/>
                          </a:solidFill>
                          <a:effectLst/>
                          <a:latin typeface="Calibri" panose="020F0502020204030204" pitchFamily="34" charset="0"/>
                          <a:ea typeface="Times New Roman"/>
                          <a:cs typeface="Calibri" panose="020F0502020204030204" pitchFamily="34" charset="0"/>
                        </a:rPr>
                        <a:t>Outpatient behavioral health services provided by direct-enrolled providers</a:t>
                      </a:r>
                    </a:p>
                    <a:p>
                      <a:pPr marL="171450" marR="0" lvl="0" indent="-171450">
                        <a:spcBef>
                          <a:spcPts val="0"/>
                        </a:spcBef>
                        <a:spcAft>
                          <a:spcPts val="0"/>
                        </a:spcAft>
                        <a:buFont typeface="Symbol"/>
                        <a:buChar char=""/>
                      </a:pPr>
                      <a:r>
                        <a:rPr lang="en-US" sz="1100" i="0">
                          <a:solidFill>
                            <a:srgbClr val="000000"/>
                          </a:solidFill>
                          <a:effectLst/>
                          <a:latin typeface="Calibri" panose="020F0502020204030204" pitchFamily="34" charset="0"/>
                          <a:ea typeface="Times New Roman"/>
                          <a:cs typeface="Calibri" panose="020F0502020204030204" pitchFamily="34" charset="0"/>
                        </a:rPr>
                        <a:t>Psychological services in health departments and school-based health centers sponsored by health departments</a:t>
                      </a:r>
                    </a:p>
                    <a:p>
                      <a:pPr marL="171450" marR="0" lvl="0" indent="-171450">
                        <a:spcBef>
                          <a:spcPts val="0"/>
                        </a:spcBef>
                        <a:spcAft>
                          <a:spcPts val="0"/>
                        </a:spcAft>
                        <a:buFont typeface="Symbol"/>
                        <a:buChar char=""/>
                      </a:pPr>
                      <a:r>
                        <a:rPr lang="en-US" sz="1100" i="0">
                          <a:solidFill>
                            <a:srgbClr val="000000"/>
                          </a:solidFill>
                          <a:effectLst/>
                          <a:latin typeface="Calibri" panose="020F0502020204030204" pitchFamily="34" charset="0"/>
                          <a:ea typeface="Times New Roman"/>
                          <a:cs typeface="Calibri" panose="020F0502020204030204" pitchFamily="34" charset="0"/>
                        </a:rPr>
                        <a:t>Peer supports</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Partial hospitalization</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Mobile crisis management</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Facility-based crisis services for children and adolescents</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Professional treatment services in facility-based crisis program</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i="1">
                          <a:solidFill>
                            <a:srgbClr val="000000"/>
                          </a:solidFill>
                          <a:effectLst/>
                          <a:latin typeface="Calibri" panose="020F0502020204030204" pitchFamily="34" charset="0"/>
                          <a:ea typeface="Times New Roman"/>
                          <a:cs typeface="Calibri" panose="020F0502020204030204" pitchFamily="34" charset="0"/>
                        </a:rPr>
                        <a:t>Outpatient opioid treatment</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Ambulatory detoxification 	</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i="0">
                          <a:solidFill>
                            <a:srgbClr val="000000"/>
                          </a:solidFill>
                          <a:effectLst/>
                          <a:latin typeface="Calibri" panose="020F0502020204030204" pitchFamily="34" charset="0"/>
                          <a:ea typeface="Times New Roman"/>
                          <a:cs typeface="Calibri" panose="020F0502020204030204" pitchFamily="34" charset="0"/>
                        </a:rPr>
                        <a:t>Research-based intensive BH treatment for Autism Spectrum Disorder</a:t>
                      </a:r>
                    </a:p>
                    <a:p>
                      <a:pPr marL="171450" marR="0" lvl="0" indent="-171450">
                        <a:spcBef>
                          <a:spcPts val="0"/>
                        </a:spcBef>
                        <a:spcAft>
                          <a:spcPts val="0"/>
                        </a:spcAft>
                        <a:buFont typeface="Symbol"/>
                        <a:buChar char=""/>
                      </a:pPr>
                      <a:r>
                        <a:rPr lang="en-US" sz="1100" i="0">
                          <a:solidFill>
                            <a:srgbClr val="000000"/>
                          </a:solidFill>
                          <a:effectLst/>
                          <a:latin typeface="Calibri" panose="020F0502020204030204" pitchFamily="34" charset="0"/>
                          <a:ea typeface="Times New Roman"/>
                          <a:cs typeface="Calibri" panose="020F0502020204030204" pitchFamily="34" charset="0"/>
                        </a:rPr>
                        <a:t>Diagnostic assessment </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i="1">
                          <a:solidFill>
                            <a:srgbClr val="000000"/>
                          </a:solidFill>
                          <a:effectLst/>
                          <a:latin typeface="Calibri" panose="020F0502020204030204" pitchFamily="34" charset="0"/>
                          <a:ea typeface="Times New Roman"/>
                          <a:cs typeface="Calibri" panose="020F0502020204030204" pitchFamily="34" charset="0"/>
                        </a:rPr>
                        <a:t>Non-hospital medical detoxification</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i="1">
                          <a:latin typeface="Calibri" panose="020F0502020204030204" pitchFamily="34" charset="0"/>
                          <a:cs typeface="Calibri" panose="020F0502020204030204" pitchFamily="34" charset="0"/>
                        </a:rPr>
                        <a:t>Medically supervised or ADATC detoxification crisis stabilization</a:t>
                      </a:r>
                    </a:p>
                    <a:p>
                      <a:pPr marL="0" marR="0" lvl="0" indent="0" algn="l" defTabSz="685800" rtl="0" eaLnBrk="1" fontAlgn="auto" latinLnBrk="0" hangingPunct="1">
                        <a:lnSpc>
                          <a:spcPct val="100000"/>
                        </a:lnSpc>
                        <a:spcBef>
                          <a:spcPts val="0"/>
                        </a:spcBef>
                        <a:spcAft>
                          <a:spcPts val="0"/>
                        </a:spcAft>
                        <a:buClrTx/>
                        <a:buSzTx/>
                        <a:buFont typeface="Symbol"/>
                        <a:buNone/>
                        <a:tabLst/>
                        <a:defRPr/>
                      </a:pPr>
                      <a:endParaRPr lang="en-US" sz="1100" kern="1200">
                        <a:solidFill>
                          <a:srgbClr val="000000"/>
                        </a:solidFill>
                        <a:effectLst/>
                        <a:latin typeface="Calibri" panose="020F0502020204030204" pitchFamily="34" charset="0"/>
                        <a:ea typeface="Times New Roman"/>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a:buNone/>
                        <a:tabLst/>
                        <a:defRPr/>
                      </a:pPr>
                      <a:r>
                        <a:rPr lang="en-US" sz="1100" b="1">
                          <a:solidFill>
                            <a:srgbClr val="000000"/>
                          </a:solidFill>
                          <a:effectLst/>
                          <a:latin typeface="Calibri" panose="020F0502020204030204" pitchFamily="34" charset="0"/>
                          <a:ea typeface="Times New Roman"/>
                          <a:cs typeface="Calibri" panose="020F0502020204030204" pitchFamily="34" charset="0"/>
                        </a:rPr>
                        <a:t>EPSDT</a:t>
                      </a:r>
                      <a:endParaRPr lang="en-US" sz="1100">
                        <a:solidFill>
                          <a:srgbClr val="000000"/>
                        </a:solidFill>
                        <a:effectLst/>
                        <a:latin typeface="Calibri" panose="020F0502020204030204" pitchFamily="34" charset="0"/>
                        <a:ea typeface="Times New Roman"/>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a:buNone/>
                        <a:tabLst/>
                        <a:defRPr/>
                      </a:pPr>
                      <a:endParaRPr lang="en-US" sz="1100" kern="1200">
                        <a:solidFill>
                          <a:srgbClr val="000000"/>
                        </a:solidFill>
                        <a:effectLst/>
                        <a:latin typeface="Calibri" panose="020F0502020204030204" pitchFamily="34" charset="0"/>
                        <a:ea typeface="Times New Roman"/>
                        <a:cs typeface="Calibri" panose="020F0502020204030204" pitchFamily="34" charset="0"/>
                      </a:endParaRPr>
                    </a:p>
                  </a:txBody>
                  <a:tcPr marL="59321" marR="593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100">
                        <a:solidFill>
                          <a:srgbClr val="000000"/>
                        </a:solidFill>
                        <a:effectLst/>
                        <a:latin typeface="Calibri" panose="020F0502020204030204" pitchFamily="34" charset="0"/>
                        <a:ea typeface="Times New Roman"/>
                        <a:cs typeface="Calibri" panose="020F0502020204030204" pitchFamily="34" charset="0"/>
                      </a:endParaRPr>
                    </a:p>
                  </a:txBody>
                  <a:tcPr marL="59321" marR="593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a:cs typeface="Calibri" panose="020F0502020204030204" pitchFamily="34" charset="0"/>
                        </a:rPr>
                        <a:t>State Plan Behavioral Health and I/DD Services</a:t>
                      </a:r>
                      <a:endParaRPr lang="en-US" sz="1100">
                        <a:solidFill>
                          <a:srgbClr val="000000"/>
                        </a:solidFill>
                        <a:effectLst/>
                        <a:latin typeface="Calibri" panose="020F0502020204030204" pitchFamily="34" charset="0"/>
                        <a:ea typeface="Times New Roman"/>
                        <a:cs typeface="Calibri" panose="020F0502020204030204" pitchFamily="34" charset="0"/>
                      </a:endParaRPr>
                    </a:p>
                    <a:p>
                      <a:pPr marL="171450" marR="0" lvl="0" indent="-171450">
                        <a:spcBef>
                          <a:spcPts val="0"/>
                        </a:spcBef>
                        <a:spcAft>
                          <a:spcPts val="0"/>
                        </a:spcAft>
                        <a:buFont typeface="Symbol"/>
                        <a:buChar char=""/>
                      </a:pPr>
                      <a:r>
                        <a:rPr lang="en-US" sz="1100">
                          <a:solidFill>
                            <a:srgbClr val="000000"/>
                          </a:solidFill>
                          <a:effectLst/>
                          <a:latin typeface="Calibri" panose="020F0502020204030204" pitchFamily="34" charset="0"/>
                          <a:ea typeface="Times New Roman"/>
                          <a:cs typeface="Calibri" panose="020F0502020204030204" pitchFamily="34" charset="0"/>
                        </a:rPr>
                        <a:t>Residential treatment facility services </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Child and adolescent day treatment services</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Intensive in-home services</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Multi-systemic therapy services</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Psychiatric residential treatment facilities (PRTFs)</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Assertive community treatment (ACT)</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Community support team (CST)</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i="1">
                          <a:solidFill>
                            <a:srgbClr val="000000"/>
                          </a:solidFill>
                          <a:effectLst/>
                          <a:latin typeface="Calibri" panose="020F0502020204030204" pitchFamily="34" charset="0"/>
                          <a:ea typeface="Times New Roman"/>
                          <a:cs typeface="Calibri" panose="020F0502020204030204" pitchFamily="34" charset="0"/>
                        </a:rPr>
                        <a:t>Psychosocial rehabilitation</a:t>
                      </a:r>
                      <a:endParaRPr lang="en-US" sz="1100" i="1">
                        <a:solidFill>
                          <a:srgbClr val="FF0000"/>
                        </a:solidFill>
                        <a:effectLst/>
                        <a:latin typeface="Calibri" panose="020F0502020204030204" pitchFamily="34" charset="0"/>
                        <a:ea typeface="Times New Roman"/>
                        <a:cs typeface="Calibri" panose="020F0502020204030204" pitchFamily="34" charset="0"/>
                      </a:endParaRP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Substance abuse non-medical community residential treatment</a:t>
                      </a: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Substance abuse medically monitored residential treatment</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i="1">
                          <a:solidFill>
                            <a:srgbClr val="000000"/>
                          </a:solidFill>
                          <a:effectLst/>
                          <a:latin typeface="Calibri" panose="020F0502020204030204" pitchFamily="34" charset="0"/>
                          <a:ea typeface="Times New Roman"/>
                          <a:cs typeface="Calibri" panose="020F0502020204030204" pitchFamily="34" charset="0"/>
                        </a:rPr>
                        <a:t>Substance abuse intensive outpatient program (SAIOP)</a:t>
                      </a:r>
                      <a:endParaRPr lang="en-US" sz="1100" i="1">
                        <a:solidFill>
                          <a:schemeClr val="tx1"/>
                        </a:solidFill>
                        <a:effectLst/>
                        <a:latin typeface="Calibri" panose="020F0502020204030204" pitchFamily="34" charset="0"/>
                        <a:ea typeface="Times New Roman"/>
                        <a:cs typeface="Calibri" panose="020F0502020204030204" pitchFamily="34" charset="0"/>
                      </a:endParaRPr>
                    </a:p>
                    <a:p>
                      <a:pPr marL="171450" marR="0" lvl="0" indent="-171450">
                        <a:spcBef>
                          <a:spcPts val="0"/>
                        </a:spcBef>
                        <a:spcAft>
                          <a:spcPts val="0"/>
                        </a:spcAft>
                        <a:buFont typeface="Symbol"/>
                        <a:buChar char=""/>
                      </a:pPr>
                      <a:r>
                        <a:rPr lang="en-US" sz="1100" i="1">
                          <a:solidFill>
                            <a:srgbClr val="000000"/>
                          </a:solidFill>
                          <a:effectLst/>
                          <a:latin typeface="Calibri" panose="020F0502020204030204" pitchFamily="34" charset="0"/>
                          <a:ea typeface="Times New Roman"/>
                          <a:cs typeface="Calibri" panose="020F0502020204030204" pitchFamily="34" charset="0"/>
                        </a:rPr>
                        <a:t>Substance abuse comprehensive outpatient treatment program (SACOT)</a:t>
                      </a:r>
                    </a:p>
                    <a:p>
                      <a:pPr marL="171450" marR="0" lvl="0" indent="-171450">
                        <a:spcBef>
                          <a:spcPts val="0"/>
                        </a:spcBef>
                        <a:spcAft>
                          <a:spcPts val="0"/>
                        </a:spcAft>
                        <a:buFont typeface="Symbol"/>
                        <a:buChar char=""/>
                      </a:pPr>
                      <a:r>
                        <a:rPr lang="en-US" sz="1100">
                          <a:solidFill>
                            <a:srgbClr val="000000"/>
                          </a:solidFill>
                          <a:effectLst/>
                          <a:latin typeface="Calibri" panose="020F0502020204030204" pitchFamily="34" charset="0"/>
                          <a:ea typeface="Times New Roman"/>
                          <a:cs typeface="Calibri" panose="020F0502020204030204" pitchFamily="34" charset="0"/>
                        </a:rPr>
                        <a:t>Intermediate care facilities for individuals with intellectual disabilities (ICF/IID)</a:t>
                      </a:r>
                    </a:p>
                    <a:p>
                      <a:pPr marL="0" marR="0">
                        <a:spcBef>
                          <a:spcPts val="600"/>
                        </a:spcBef>
                        <a:spcAft>
                          <a:spcPts val="0"/>
                        </a:spcAft>
                      </a:pPr>
                      <a:r>
                        <a:rPr lang="en-US" sz="1100" b="1">
                          <a:solidFill>
                            <a:srgbClr val="000000"/>
                          </a:solidFill>
                          <a:effectLst/>
                          <a:latin typeface="Calibri" panose="020F0502020204030204" pitchFamily="34" charset="0"/>
                          <a:ea typeface="Times New Roman"/>
                          <a:cs typeface="Calibri" panose="020F0502020204030204" pitchFamily="34" charset="0"/>
                        </a:rPr>
                        <a:t> Waiver Services</a:t>
                      </a:r>
                      <a:endParaRPr lang="en-US" sz="1100">
                        <a:solidFill>
                          <a:srgbClr val="000000"/>
                        </a:solidFill>
                        <a:effectLst/>
                        <a:latin typeface="Calibri" panose="020F0502020204030204" pitchFamily="34" charset="0"/>
                        <a:ea typeface="Times New Roman"/>
                        <a:cs typeface="Calibri" panose="020F0502020204030204" pitchFamily="34" charset="0"/>
                      </a:endParaRPr>
                    </a:p>
                    <a:p>
                      <a:pPr marL="171450" marR="0" lvl="0" indent="-171450">
                        <a:spcBef>
                          <a:spcPts val="0"/>
                        </a:spcBef>
                        <a:spcAft>
                          <a:spcPts val="0"/>
                        </a:spcAft>
                        <a:buFont typeface="Symbol"/>
                        <a:buChar char=""/>
                      </a:pPr>
                      <a:r>
                        <a:rPr lang="en-US" sz="1100">
                          <a:solidFill>
                            <a:srgbClr val="000000"/>
                          </a:solidFill>
                          <a:effectLst/>
                          <a:latin typeface="Calibri" panose="020F0502020204030204" pitchFamily="34" charset="0"/>
                          <a:ea typeface="Times New Roman"/>
                          <a:cs typeface="Calibri" panose="020F0502020204030204" pitchFamily="34" charset="0"/>
                        </a:rPr>
                        <a:t>Innovations waiver services</a:t>
                      </a:r>
                    </a:p>
                    <a:p>
                      <a:pPr marL="171450" marR="0" lvl="0" indent="-171450" algn="l" defTabSz="685800" rtl="0" eaLnBrk="1" fontAlgn="auto" latinLnBrk="0" hangingPunct="1">
                        <a:lnSpc>
                          <a:spcPct val="100000"/>
                        </a:lnSpc>
                        <a:spcBef>
                          <a:spcPts val="0"/>
                        </a:spcBef>
                        <a:spcAft>
                          <a:spcPts val="0"/>
                        </a:spcAft>
                        <a:buClrTx/>
                        <a:buSzTx/>
                        <a:buFont typeface="Symbol"/>
                        <a:buChar char=""/>
                        <a:tabLst/>
                        <a:defRPr/>
                      </a:pPr>
                      <a:r>
                        <a:rPr lang="en-US" sz="1100">
                          <a:solidFill>
                            <a:srgbClr val="000000"/>
                          </a:solidFill>
                          <a:effectLst/>
                          <a:latin typeface="Calibri" panose="020F0502020204030204" pitchFamily="34" charset="0"/>
                          <a:ea typeface="Times New Roman"/>
                          <a:cs typeface="Calibri" panose="020F0502020204030204" pitchFamily="34" charset="0"/>
                        </a:rPr>
                        <a:t>TBI waiver services </a:t>
                      </a:r>
                    </a:p>
                    <a:p>
                      <a:pPr marL="171450" marR="0" lvl="0" indent="-171450">
                        <a:spcBef>
                          <a:spcPts val="0"/>
                        </a:spcBef>
                        <a:spcAft>
                          <a:spcPts val="0"/>
                        </a:spcAft>
                        <a:buFont typeface="Symbol"/>
                        <a:buChar char=""/>
                      </a:pPr>
                      <a:r>
                        <a:rPr lang="en-US" sz="1100">
                          <a:solidFill>
                            <a:srgbClr val="000000"/>
                          </a:solidFill>
                          <a:effectLst/>
                          <a:latin typeface="Calibri" panose="020F0502020204030204" pitchFamily="34" charset="0"/>
                          <a:ea typeface="Times New Roman"/>
                          <a:cs typeface="Calibri" panose="020F0502020204030204" pitchFamily="34" charset="0"/>
                        </a:rPr>
                        <a:t>1915(b)(3) </a:t>
                      </a:r>
                      <a:r>
                        <a:rPr lang="en-US" sz="1100">
                          <a:solidFill>
                            <a:schemeClr val="tx1"/>
                          </a:solidFill>
                          <a:effectLst/>
                          <a:latin typeface="Calibri" panose="020F0502020204030204" pitchFamily="34" charset="0"/>
                          <a:ea typeface="Times New Roman"/>
                          <a:cs typeface="Calibri" panose="020F0502020204030204" pitchFamily="34" charset="0"/>
                        </a:rPr>
                        <a:t>services </a:t>
                      </a:r>
                    </a:p>
                    <a:p>
                      <a:pPr marL="171450" marR="0" lvl="0" indent="-171450">
                        <a:spcBef>
                          <a:spcPts val="0"/>
                        </a:spcBef>
                        <a:spcAft>
                          <a:spcPts val="0"/>
                        </a:spcAft>
                        <a:buFont typeface="Symbol"/>
                        <a:buChar char=""/>
                      </a:pPr>
                      <a:endParaRPr lang="en-US" sz="1100" b="1">
                        <a:solidFill>
                          <a:schemeClr val="tx1"/>
                        </a:solidFill>
                        <a:effectLst/>
                        <a:latin typeface="Calibri" panose="020F0502020204030204" pitchFamily="34" charset="0"/>
                        <a:ea typeface="Times New Roman"/>
                        <a:cs typeface="Calibri" panose="020F0502020204030204" pitchFamily="34" charset="0"/>
                      </a:endParaRPr>
                    </a:p>
                    <a:p>
                      <a:pPr marL="0" marR="0" lvl="0" indent="0">
                        <a:spcBef>
                          <a:spcPts val="0"/>
                        </a:spcBef>
                        <a:spcAft>
                          <a:spcPts val="0"/>
                        </a:spcAft>
                        <a:buFont typeface="Symbol"/>
                        <a:buNone/>
                      </a:pPr>
                      <a:r>
                        <a:rPr lang="en-US" sz="1100" b="1">
                          <a:solidFill>
                            <a:srgbClr val="000000"/>
                          </a:solidFill>
                          <a:effectLst/>
                          <a:latin typeface="Calibri" panose="020F0502020204030204" pitchFamily="34" charset="0"/>
                          <a:ea typeface="Times New Roman"/>
                          <a:cs typeface="Calibri" panose="020F0502020204030204" pitchFamily="34" charset="0"/>
                        </a:rPr>
                        <a:t>State-Funded behavioral health and I/DD Services</a:t>
                      </a:r>
                      <a:endParaRPr lang="en-US" sz="1100">
                        <a:solidFill>
                          <a:srgbClr val="000000"/>
                        </a:solidFill>
                        <a:effectLst/>
                        <a:latin typeface="Calibri" panose="020F0502020204030204" pitchFamily="34" charset="0"/>
                        <a:ea typeface="Times New Roman"/>
                        <a:cs typeface="Calibri" panose="020F0502020204030204" pitchFamily="34" charset="0"/>
                      </a:endParaRPr>
                    </a:p>
                    <a:p>
                      <a:pPr marL="0" marR="0">
                        <a:spcBef>
                          <a:spcPts val="0"/>
                        </a:spcBef>
                        <a:spcAft>
                          <a:spcPts val="0"/>
                        </a:spcAft>
                      </a:pPr>
                      <a:r>
                        <a:rPr lang="en-US" sz="1100" b="1">
                          <a:solidFill>
                            <a:srgbClr val="000000"/>
                          </a:solidFill>
                          <a:effectLst/>
                          <a:latin typeface="Calibri" panose="020F0502020204030204" pitchFamily="34" charset="0"/>
                          <a:ea typeface="Times New Roman"/>
                          <a:cs typeface="Calibri" panose="020F0502020204030204" pitchFamily="34" charset="0"/>
                        </a:rPr>
                        <a:t>State-Funded TBI Services</a:t>
                      </a:r>
                      <a:endParaRPr lang="en-US" sz="1100">
                        <a:solidFill>
                          <a:srgbClr val="000000"/>
                        </a:solidFill>
                        <a:effectLst/>
                        <a:latin typeface="Calibri" panose="020F0502020204030204" pitchFamily="34" charset="0"/>
                        <a:ea typeface="Times New Roman"/>
                        <a:cs typeface="Calibri" panose="020F0502020204030204" pitchFamily="34" charset="0"/>
                      </a:endParaRPr>
                    </a:p>
                  </a:txBody>
                  <a:tcPr marL="59321" marR="593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4394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0" y="1217098"/>
            <a:ext cx="9144000" cy="840302"/>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1750" b="1" dirty="0">
                <a:latin typeface="Calibri" panose="020F0502020204030204" pitchFamily="34" charset="0"/>
              </a:rPr>
              <a:t>DHHS has developed robust behavioral health network adequacy standards to ensure Standard Plan beneficiaries’ access to behavioral health services. Standard Plans will maintain an open network for all services, including behavioral health services.*</a:t>
            </a:r>
          </a:p>
        </p:txBody>
      </p:sp>
      <p:sp>
        <p:nvSpPr>
          <p:cNvPr id="2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31</a:t>
            </a:fld>
            <a:endParaRPr lang="en-US" b="1">
              <a:latin typeface="Calibri" panose="020F0502020204030204" pitchFamily="34" charset="0"/>
            </a:endParaRPr>
          </a:p>
        </p:txBody>
      </p:sp>
      <p:sp>
        <p:nvSpPr>
          <p:cNvPr id="2" name="Rectangle 1"/>
          <p:cNvSpPr/>
          <p:nvPr/>
        </p:nvSpPr>
        <p:spPr>
          <a:xfrm>
            <a:off x="175370" y="6585333"/>
            <a:ext cx="7239000" cy="246221"/>
          </a:xfrm>
          <a:prstGeom prst="rect">
            <a:avLst/>
          </a:prstGeom>
        </p:spPr>
        <p:txBody>
          <a:bodyPr wrap="square">
            <a:spAutoFit/>
          </a:bodyPr>
          <a:lstStyle/>
          <a:p>
            <a:r>
              <a:rPr lang="en-US" sz="1000">
                <a:latin typeface="Calibri" panose="020F0502020204030204" pitchFamily="34" charset="0"/>
                <a:cs typeface="Calibri" panose="020F0502020204030204" pitchFamily="34" charset="0"/>
              </a:rPr>
              <a:t>Full SP network adequacy requirements can be found at </a:t>
            </a:r>
            <a:r>
              <a:rPr lang="en-US" sz="1000">
                <a:effectLst/>
                <a:latin typeface="Calibri" panose="020F0502020204030204" pitchFamily="34" charset="0"/>
                <a:cs typeface="Calibri" panose="020F0502020204030204" pitchFamily="34" charset="0"/>
              </a:rPr>
              <a:t>https://medicaid.ncdhhs.gov/transformation/health-plans</a:t>
            </a:r>
            <a:endParaRPr lang="en-US" sz="1000">
              <a:latin typeface="Calibri" panose="020F0502020204030204" pitchFamily="34" charset="0"/>
              <a:cs typeface="Calibri" panose="020F0502020204030204" pitchFamily="34" charset="0"/>
            </a:endParaRPr>
          </a:p>
        </p:txBody>
      </p:sp>
      <p:sp>
        <p:nvSpPr>
          <p:cNvPr id="5" name="Rectangle 4"/>
          <p:cNvSpPr/>
          <p:nvPr/>
        </p:nvSpPr>
        <p:spPr>
          <a:xfrm>
            <a:off x="0" y="5867400"/>
            <a:ext cx="9296400" cy="276999"/>
          </a:xfrm>
          <a:prstGeom prst="rect">
            <a:avLst/>
          </a:prstGeom>
        </p:spPr>
        <p:txBody>
          <a:bodyPr wrap="square">
            <a:spAutoFit/>
          </a:bodyPr>
          <a:lstStyle/>
          <a:p>
            <a:r>
              <a:rPr lang="en-US" sz="1200" b="1">
                <a:latin typeface="Calibri" panose="020F0502020204030204" pitchFamily="34" charset="0"/>
              </a:rPr>
              <a:t>*Open Provider Network: </a:t>
            </a:r>
            <a:r>
              <a:rPr lang="en-US" sz="1200">
                <a:latin typeface="Calibri" panose="020F0502020204030204" pitchFamily="34" charset="0"/>
              </a:rPr>
              <a:t>Any willing provider that meets specific quality standards and accepts the rates offered by the plan</a:t>
            </a:r>
          </a:p>
        </p:txBody>
      </p:sp>
      <p:graphicFrame>
        <p:nvGraphicFramePr>
          <p:cNvPr id="4" name="Table 3"/>
          <p:cNvGraphicFramePr>
            <a:graphicFrameLocks noGrp="1"/>
          </p:cNvGraphicFramePr>
          <p:nvPr/>
        </p:nvGraphicFramePr>
        <p:xfrm>
          <a:off x="193039" y="2514600"/>
          <a:ext cx="8648699" cy="3108960"/>
        </p:xfrm>
        <a:graphic>
          <a:graphicData uri="http://schemas.openxmlformats.org/drawingml/2006/table">
            <a:tbl>
              <a:tblPr firstRow="1" bandRow="1">
                <a:tableStyleId>{5940675A-B579-460E-94D1-54222C63F5DA}</a:tableStyleId>
              </a:tblPr>
              <a:tblGrid>
                <a:gridCol w="244117">
                  <a:extLst>
                    <a:ext uri="{9D8B030D-6E8A-4147-A177-3AD203B41FA5}">
                      <a16:colId xmlns:a16="http://schemas.microsoft.com/office/drawing/2014/main" val="20000"/>
                    </a:ext>
                  </a:extLst>
                </a:gridCol>
                <a:gridCol w="2022680">
                  <a:extLst>
                    <a:ext uri="{9D8B030D-6E8A-4147-A177-3AD203B41FA5}">
                      <a16:colId xmlns:a16="http://schemas.microsoft.com/office/drawing/2014/main" val="20001"/>
                    </a:ext>
                  </a:extLst>
                </a:gridCol>
                <a:gridCol w="3245560">
                  <a:extLst>
                    <a:ext uri="{9D8B030D-6E8A-4147-A177-3AD203B41FA5}">
                      <a16:colId xmlns:a16="http://schemas.microsoft.com/office/drawing/2014/main" val="20002"/>
                    </a:ext>
                  </a:extLst>
                </a:gridCol>
                <a:gridCol w="3136342">
                  <a:extLst>
                    <a:ext uri="{9D8B030D-6E8A-4147-A177-3AD203B41FA5}">
                      <a16:colId xmlns:a16="http://schemas.microsoft.com/office/drawing/2014/main" val="20003"/>
                    </a:ext>
                  </a:extLst>
                </a:gridCol>
              </a:tblGrid>
              <a:tr h="0">
                <a:tc>
                  <a:txBody>
                    <a:bodyPr/>
                    <a:lstStyle/>
                    <a:p>
                      <a:r>
                        <a:rPr lang="en-US" sz="1200" b="1">
                          <a:solidFill>
                            <a:schemeClr val="bg1"/>
                          </a:solidFill>
                          <a:latin typeface="Calibri" panose="020F0502020204030204" pitchFamily="34" charset="0"/>
                        </a:rPr>
                        <a:t>#</a:t>
                      </a:r>
                    </a:p>
                  </a:txBody>
                  <a:tcPr>
                    <a:solidFill>
                      <a:schemeClr val="tx2"/>
                    </a:solidFill>
                  </a:tcPr>
                </a:tc>
                <a:tc>
                  <a:txBody>
                    <a:bodyPr/>
                    <a:lstStyle/>
                    <a:p>
                      <a:r>
                        <a:rPr lang="en-US" sz="1200" b="1">
                          <a:solidFill>
                            <a:schemeClr val="bg1"/>
                          </a:solidFill>
                          <a:latin typeface="Calibri" panose="020F0502020204030204" pitchFamily="34" charset="0"/>
                        </a:rPr>
                        <a:t>Service Type</a:t>
                      </a:r>
                    </a:p>
                  </a:txBody>
                  <a:tcPr>
                    <a:solidFill>
                      <a:schemeClr val="tx2"/>
                    </a:solidFill>
                  </a:tcPr>
                </a:tc>
                <a:tc>
                  <a:txBody>
                    <a:bodyPr/>
                    <a:lstStyle/>
                    <a:p>
                      <a:r>
                        <a:rPr lang="en-US" sz="1200" b="1">
                          <a:solidFill>
                            <a:schemeClr val="bg1"/>
                          </a:solidFill>
                          <a:latin typeface="Calibri" panose="020F0502020204030204" pitchFamily="34" charset="0"/>
                        </a:rPr>
                        <a:t>Urban Standard</a:t>
                      </a:r>
                    </a:p>
                  </a:txBody>
                  <a:tcPr>
                    <a:solidFill>
                      <a:schemeClr val="tx2"/>
                    </a:solidFill>
                  </a:tcPr>
                </a:tc>
                <a:tc>
                  <a:txBody>
                    <a:bodyPr/>
                    <a:lstStyle/>
                    <a:p>
                      <a:r>
                        <a:rPr lang="en-US" sz="1200" b="1">
                          <a:solidFill>
                            <a:schemeClr val="bg1"/>
                          </a:solidFill>
                          <a:latin typeface="Calibri" panose="020F0502020204030204" pitchFamily="34" charset="0"/>
                        </a:rPr>
                        <a:t>Rural Standard</a:t>
                      </a:r>
                    </a:p>
                  </a:txBody>
                  <a:tcPr>
                    <a:solidFill>
                      <a:schemeClr val="tx2"/>
                    </a:solidFill>
                  </a:tcPr>
                </a:tc>
                <a:extLst>
                  <a:ext uri="{0D108BD9-81ED-4DB2-BD59-A6C34878D82A}">
                    <a16:rowId xmlns:a16="http://schemas.microsoft.com/office/drawing/2014/main" val="10000"/>
                  </a:ext>
                </a:extLst>
              </a:tr>
              <a:tr h="0">
                <a:tc>
                  <a:txBody>
                    <a:bodyPr/>
                    <a:lstStyle/>
                    <a:p>
                      <a:r>
                        <a:rPr lang="en-US" sz="1200">
                          <a:latin typeface="Calibri" panose="020F0502020204030204" pitchFamily="34" charset="0"/>
                        </a:rPr>
                        <a:t>1</a:t>
                      </a:r>
                    </a:p>
                  </a:txBody>
                  <a:tcPr/>
                </a:tc>
                <a:tc>
                  <a:txBody>
                    <a:bodyPr/>
                    <a:lstStyle/>
                    <a:p>
                      <a:r>
                        <a:rPr lang="en-US" sz="1200">
                          <a:latin typeface="Calibri" panose="020F0502020204030204" pitchFamily="34" charset="0"/>
                        </a:rPr>
                        <a:t>Outpatient Behavioral Health</a:t>
                      </a:r>
                      <a:r>
                        <a:rPr lang="en-US" sz="1200" baseline="0">
                          <a:latin typeface="Calibri" panose="020F0502020204030204" pitchFamily="34" charset="0"/>
                        </a:rPr>
                        <a:t> Services</a:t>
                      </a:r>
                      <a:endParaRPr lang="en-US" sz="1200">
                        <a:latin typeface="Calibri" panose="020F0502020204030204" pitchFamily="34" charset="0"/>
                      </a:endParaRPr>
                    </a:p>
                  </a:txBody>
                  <a:tcPr/>
                </a:tc>
                <a:tc>
                  <a:txBody>
                    <a:bodyPr/>
                    <a:lstStyle/>
                    <a:p>
                      <a:r>
                        <a:rPr lang="en-US" sz="1200">
                          <a:latin typeface="Calibri" panose="020F0502020204030204" pitchFamily="34" charset="0"/>
                        </a:rPr>
                        <a:t>2 providers of each outpatient</a:t>
                      </a:r>
                      <a:r>
                        <a:rPr lang="en-US" sz="1200" baseline="0">
                          <a:latin typeface="Calibri" panose="020F0502020204030204" pitchFamily="34" charset="0"/>
                        </a:rPr>
                        <a:t> behavioral health service within 30 minutes or 30 miles of residence for at least 95% of Members</a:t>
                      </a:r>
                      <a:endParaRPr lang="en-US" sz="1200">
                        <a:latin typeface="Calibri" panose="020F050202020403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rPr>
                        <a:t>2 providers of each outpatient</a:t>
                      </a:r>
                      <a:r>
                        <a:rPr lang="en-US" sz="1200" baseline="0">
                          <a:latin typeface="Calibri" panose="020F0502020204030204" pitchFamily="34" charset="0"/>
                        </a:rPr>
                        <a:t> behavioral health service within 45 minutes or 45 miles of residence for at least 95% of Members</a:t>
                      </a:r>
                      <a:endParaRPr lang="en-US" sz="1200">
                        <a:latin typeface="Calibri" panose="020F0502020204030204" pitchFamily="34" charset="0"/>
                      </a:endParaRPr>
                    </a:p>
                  </a:txBody>
                  <a:tcPr/>
                </a:tc>
                <a:extLst>
                  <a:ext uri="{0D108BD9-81ED-4DB2-BD59-A6C34878D82A}">
                    <a16:rowId xmlns:a16="http://schemas.microsoft.com/office/drawing/2014/main" val="10001"/>
                  </a:ext>
                </a:extLst>
              </a:tr>
              <a:tr h="0">
                <a:tc>
                  <a:txBody>
                    <a:bodyPr/>
                    <a:lstStyle/>
                    <a:p>
                      <a:r>
                        <a:rPr lang="en-US" sz="1200">
                          <a:latin typeface="Calibri" panose="020F0502020204030204" pitchFamily="34" charset="0"/>
                        </a:rPr>
                        <a:t>2</a:t>
                      </a:r>
                    </a:p>
                  </a:txBody>
                  <a:tcPr/>
                </a:tc>
                <a:tc>
                  <a:txBody>
                    <a:bodyPr/>
                    <a:lstStyle/>
                    <a:p>
                      <a:r>
                        <a:rPr lang="en-US" sz="1200">
                          <a:latin typeface="Calibri" panose="020F0502020204030204" pitchFamily="34" charset="0"/>
                        </a:rPr>
                        <a:t>Location</a:t>
                      </a:r>
                      <a:r>
                        <a:rPr lang="en-US" sz="1200" baseline="0">
                          <a:latin typeface="Calibri" panose="020F0502020204030204" pitchFamily="34" charset="0"/>
                        </a:rPr>
                        <a:t>-Based Services (Behavioral Health)</a:t>
                      </a:r>
                      <a:endParaRPr lang="en-US" sz="1200">
                        <a:latin typeface="Calibri" panose="020F0502020204030204" pitchFamily="34" charset="0"/>
                      </a:endParaRPr>
                    </a:p>
                  </a:txBody>
                  <a:tcPr/>
                </a:tc>
                <a:tc>
                  <a:txBody>
                    <a:bodyPr/>
                    <a:lstStyle/>
                    <a:p>
                      <a:r>
                        <a:rPr lang="en-US" sz="1200">
                          <a:latin typeface="Calibri" panose="020F0502020204030204" pitchFamily="34" charset="0"/>
                        </a:rPr>
                        <a:t>2 providers of each service within 30</a:t>
                      </a:r>
                      <a:r>
                        <a:rPr lang="en-US" sz="1200" baseline="0">
                          <a:latin typeface="Calibri" panose="020F0502020204030204" pitchFamily="34" charset="0"/>
                        </a:rPr>
                        <a:t> minutes or 30 miles of residence for at least 95% of Members</a:t>
                      </a:r>
                      <a:endParaRPr lang="en-US" sz="1200">
                        <a:latin typeface="Calibri" panose="020F0502020204030204" pitchFamily="34" charset="0"/>
                      </a:endParaRPr>
                    </a:p>
                  </a:txBody>
                  <a:tcPr/>
                </a:tc>
                <a:tc>
                  <a:txBody>
                    <a:bodyPr/>
                    <a:lstStyle/>
                    <a:p>
                      <a:r>
                        <a:rPr lang="en-US" sz="1200">
                          <a:latin typeface="Calibri" panose="020F0502020204030204" pitchFamily="34" charset="0"/>
                        </a:rPr>
                        <a:t>2 providers of each service within 45</a:t>
                      </a:r>
                      <a:r>
                        <a:rPr lang="en-US" sz="1200" baseline="0">
                          <a:latin typeface="Calibri" panose="020F0502020204030204" pitchFamily="34" charset="0"/>
                        </a:rPr>
                        <a:t> minutes or 45 miles of residence for at least 95% of Members</a:t>
                      </a:r>
                      <a:endParaRPr lang="en-US" sz="1200">
                        <a:latin typeface="Calibri" panose="020F0502020204030204" pitchFamily="34" charset="0"/>
                      </a:endParaRPr>
                    </a:p>
                  </a:txBody>
                  <a:tcPr/>
                </a:tc>
                <a:extLst>
                  <a:ext uri="{0D108BD9-81ED-4DB2-BD59-A6C34878D82A}">
                    <a16:rowId xmlns:a16="http://schemas.microsoft.com/office/drawing/2014/main" val="10002"/>
                  </a:ext>
                </a:extLst>
              </a:tr>
              <a:tr h="0">
                <a:tc>
                  <a:txBody>
                    <a:bodyPr/>
                    <a:lstStyle/>
                    <a:p>
                      <a:r>
                        <a:rPr lang="en-US" sz="1200">
                          <a:latin typeface="Calibri" panose="020F0502020204030204" pitchFamily="34" charset="0"/>
                        </a:rPr>
                        <a:t>3</a:t>
                      </a:r>
                    </a:p>
                  </a:txBody>
                  <a:tcPr/>
                </a:tc>
                <a:tc>
                  <a:txBody>
                    <a:bodyPr/>
                    <a:lstStyle/>
                    <a:p>
                      <a:r>
                        <a:rPr lang="en-US" sz="1200">
                          <a:latin typeface="Calibri" panose="020F0502020204030204" pitchFamily="34" charset="0"/>
                        </a:rPr>
                        <a:t>Crisis</a:t>
                      </a:r>
                      <a:r>
                        <a:rPr lang="en-US" sz="1200" baseline="0">
                          <a:latin typeface="Calibri" panose="020F0502020204030204" pitchFamily="34" charset="0"/>
                        </a:rPr>
                        <a:t> Services (Behavioral Health) </a:t>
                      </a:r>
                      <a:endParaRPr lang="en-US" sz="1200">
                        <a:latin typeface="Calibri" panose="020F0502020204030204" pitchFamily="34" charset="0"/>
                      </a:endParaRPr>
                    </a:p>
                  </a:txBody>
                  <a:tcPr/>
                </a:tc>
                <a:tc gridSpan="2">
                  <a:txBody>
                    <a:bodyPr/>
                    <a:lstStyle/>
                    <a:p>
                      <a:r>
                        <a:rPr lang="en-US" sz="1200">
                          <a:latin typeface="Calibri" panose="020F0502020204030204" pitchFamily="34" charset="0"/>
                        </a:rPr>
                        <a:t>1 provider</a:t>
                      </a:r>
                      <a:r>
                        <a:rPr lang="en-US" sz="1200" baseline="0">
                          <a:latin typeface="Calibri" panose="020F0502020204030204" pitchFamily="34" charset="0"/>
                        </a:rPr>
                        <a:t> of each crisis service within each PHP region</a:t>
                      </a:r>
                      <a:endParaRPr lang="en-US" sz="1200">
                        <a:latin typeface="Calibri" panose="020F0502020204030204" pitchFamily="34" charset="0"/>
                      </a:endParaRPr>
                    </a:p>
                  </a:txBody>
                  <a:tcPr/>
                </a:tc>
                <a:tc hMerge="1">
                  <a:txBody>
                    <a:bodyPr/>
                    <a:lstStyle/>
                    <a:p>
                      <a:endParaRPr lang="en-US">
                        <a:latin typeface="Calibri" panose="020F0502020204030204" pitchFamily="34" charset="0"/>
                      </a:endParaRPr>
                    </a:p>
                  </a:txBody>
                  <a:tcPr/>
                </a:tc>
                <a:extLst>
                  <a:ext uri="{0D108BD9-81ED-4DB2-BD59-A6C34878D82A}">
                    <a16:rowId xmlns:a16="http://schemas.microsoft.com/office/drawing/2014/main" val="10003"/>
                  </a:ext>
                </a:extLst>
              </a:tr>
              <a:tr h="0">
                <a:tc>
                  <a:txBody>
                    <a:bodyPr/>
                    <a:lstStyle/>
                    <a:p>
                      <a:r>
                        <a:rPr lang="en-US" sz="1200">
                          <a:latin typeface="Calibri" panose="020F0502020204030204" pitchFamily="34" charset="0"/>
                        </a:rPr>
                        <a:t>4</a:t>
                      </a:r>
                    </a:p>
                  </a:txBody>
                  <a:tcPr/>
                </a:tc>
                <a:tc>
                  <a:txBody>
                    <a:bodyPr/>
                    <a:lstStyle/>
                    <a:p>
                      <a:r>
                        <a:rPr lang="en-US" sz="1200">
                          <a:latin typeface="Calibri" panose="020F0502020204030204" pitchFamily="34" charset="0"/>
                        </a:rPr>
                        <a:t>Inpatient</a:t>
                      </a:r>
                      <a:r>
                        <a:rPr lang="en-US" sz="1200" baseline="0">
                          <a:latin typeface="Calibri" panose="020F0502020204030204" pitchFamily="34" charset="0"/>
                        </a:rPr>
                        <a:t> Behavioral Health Services </a:t>
                      </a:r>
                      <a:endParaRPr lang="en-US" sz="1200">
                        <a:latin typeface="Calibri" panose="020F0502020204030204" pitchFamily="34" charset="0"/>
                      </a:endParaRPr>
                    </a:p>
                  </a:txBody>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rPr>
                        <a:t>1 provider</a:t>
                      </a:r>
                      <a:r>
                        <a:rPr lang="en-US" sz="1200" baseline="0">
                          <a:latin typeface="Calibri" panose="020F0502020204030204" pitchFamily="34" charset="0"/>
                        </a:rPr>
                        <a:t> of each inpatient </a:t>
                      </a:r>
                      <a:r>
                        <a:rPr lang="en-US" sz="1200" baseline="0" err="1">
                          <a:latin typeface="Calibri" panose="020F0502020204030204" pitchFamily="34" charset="0"/>
                        </a:rPr>
                        <a:t>BH</a:t>
                      </a:r>
                      <a:r>
                        <a:rPr lang="en-US" sz="1200" baseline="0">
                          <a:latin typeface="Calibri" panose="020F0502020204030204" pitchFamily="34" charset="0"/>
                        </a:rPr>
                        <a:t> crisis service within each PHP region</a:t>
                      </a:r>
                      <a:endParaRPr lang="en-US" sz="1200">
                        <a:latin typeface="Calibri" panose="020F0502020204030204" pitchFamily="34" charset="0"/>
                      </a:endParaRPr>
                    </a:p>
                    <a:p>
                      <a:endParaRPr lang="en-US" sz="1200">
                        <a:latin typeface="Calibri" panose="020F0502020204030204" pitchFamily="34" charset="0"/>
                      </a:endParaRPr>
                    </a:p>
                  </a:txBody>
                  <a:tcPr/>
                </a:tc>
                <a:tc hMerge="1">
                  <a:txBody>
                    <a:bodyPr/>
                    <a:lstStyle/>
                    <a:p>
                      <a:endParaRPr lang="en-US">
                        <a:latin typeface="Calibri" panose="020F0502020204030204" pitchFamily="34" charset="0"/>
                      </a:endParaRPr>
                    </a:p>
                  </a:txBody>
                  <a:tcPr/>
                </a:tc>
                <a:extLst>
                  <a:ext uri="{0D108BD9-81ED-4DB2-BD59-A6C34878D82A}">
                    <a16:rowId xmlns:a16="http://schemas.microsoft.com/office/drawing/2014/main" val="10004"/>
                  </a:ext>
                </a:extLst>
              </a:tr>
              <a:tr h="0">
                <a:tc>
                  <a:txBody>
                    <a:bodyPr/>
                    <a:lstStyle/>
                    <a:p>
                      <a:r>
                        <a:rPr lang="en-US" sz="1200">
                          <a:latin typeface="Calibri" panose="020F0502020204030204" pitchFamily="34" charset="0"/>
                        </a:rPr>
                        <a:t>5</a:t>
                      </a:r>
                    </a:p>
                  </a:txBody>
                  <a:tcPr/>
                </a:tc>
                <a:tc>
                  <a:txBody>
                    <a:bodyPr/>
                    <a:lstStyle/>
                    <a:p>
                      <a:r>
                        <a:rPr lang="en-US" sz="1200">
                          <a:latin typeface="Calibri" panose="020F0502020204030204" pitchFamily="34" charset="0"/>
                        </a:rPr>
                        <a:t>Partial</a:t>
                      </a:r>
                      <a:r>
                        <a:rPr lang="en-US" sz="1200" baseline="0">
                          <a:latin typeface="Calibri" panose="020F0502020204030204" pitchFamily="34" charset="0"/>
                        </a:rPr>
                        <a:t> Hospitalization (Behavioral Health)</a:t>
                      </a:r>
                      <a:endParaRPr lang="en-US" sz="1200">
                        <a:latin typeface="Calibri" panose="020F0502020204030204" pitchFamily="34" charset="0"/>
                      </a:endParaRPr>
                    </a:p>
                  </a:txBody>
                  <a:tcPr/>
                </a:tc>
                <a:tc>
                  <a:txBody>
                    <a:bodyPr/>
                    <a:lstStyle/>
                    <a:p>
                      <a:r>
                        <a:rPr lang="en-US" sz="1200">
                          <a:latin typeface="Calibri" panose="020F0502020204030204" pitchFamily="34" charset="0"/>
                        </a:rPr>
                        <a:t>1 provider of partial hospitalization within 30 minutes</a:t>
                      </a:r>
                      <a:r>
                        <a:rPr lang="en-US" sz="1200" baseline="0">
                          <a:latin typeface="Calibri" panose="020F0502020204030204" pitchFamily="34" charset="0"/>
                        </a:rPr>
                        <a:t> or 30 miles for at least 95% of Members</a:t>
                      </a:r>
                      <a:endParaRPr lang="en-US" sz="1200">
                        <a:latin typeface="Calibri" panose="020F050202020403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rPr>
                        <a:t>1 provider of partial hospitalization within 30 minutes</a:t>
                      </a:r>
                      <a:r>
                        <a:rPr lang="en-US" sz="1200" baseline="0">
                          <a:latin typeface="Calibri" panose="020F0502020204030204" pitchFamily="34" charset="0"/>
                        </a:rPr>
                        <a:t> or 30 miles for at least 95% of Members</a:t>
                      </a:r>
                      <a:endParaRPr lang="en-US" sz="120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10" name="Title 1">
            <a:extLst>
              <a:ext uri="{FF2B5EF4-FFF2-40B4-BE49-F238E27FC236}">
                <a16:creationId xmlns:a16="http://schemas.microsoft.com/office/drawing/2014/main" id="{CF95B146-B0B0-4773-BE31-496753A0F3A8}"/>
              </a:ext>
            </a:extLst>
          </p:cNvPr>
          <p:cNvSpPr>
            <a:spLocks noGrp="1"/>
          </p:cNvSpPr>
          <p:nvPr>
            <p:ph type="title"/>
          </p:nvPr>
        </p:nvSpPr>
        <p:spPr>
          <a:xfrm>
            <a:off x="0" y="490704"/>
            <a:ext cx="7843267" cy="548640"/>
          </a:xfrm>
        </p:spPr>
        <p:txBody>
          <a:bodyPr/>
          <a:lstStyle/>
          <a:p>
            <a:r>
              <a:rPr lang="en-US" sz="2800"/>
              <a:t>Standard Plan Behavioral Health Network Adequacy</a:t>
            </a:r>
          </a:p>
        </p:txBody>
      </p:sp>
    </p:spTree>
    <p:extLst>
      <p:ext uri="{BB962C8B-B14F-4D97-AF65-F5344CB8AC3E}">
        <p14:creationId xmlns:p14="http://schemas.microsoft.com/office/powerpoint/2010/main" val="239865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0145" y="863217"/>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0" y="981541"/>
            <a:ext cx="9144000" cy="840302"/>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sz="1750" b="1">
                <a:latin typeface="Calibri" panose="020F0502020204030204" pitchFamily="34" charset="0"/>
              </a:rPr>
              <a:t>DHHS has developed robust behavioral health appointment wait time standards to ensure Standard Plan members’ access to behavioral health services. </a:t>
            </a:r>
          </a:p>
        </p:txBody>
      </p:sp>
      <p:sp>
        <p:nvSpPr>
          <p:cNvPr id="2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32</a:t>
            </a:fld>
            <a:endParaRPr lang="en-US" b="1">
              <a:latin typeface="Calibri" panose="020F0502020204030204" pitchFamily="34" charset="0"/>
            </a:endParaRPr>
          </a:p>
        </p:txBody>
      </p:sp>
      <p:sp>
        <p:nvSpPr>
          <p:cNvPr id="2" name="Rectangle 1"/>
          <p:cNvSpPr/>
          <p:nvPr/>
        </p:nvSpPr>
        <p:spPr>
          <a:xfrm>
            <a:off x="175370" y="6585333"/>
            <a:ext cx="7239000" cy="276999"/>
          </a:xfrm>
          <a:prstGeom prst="rect">
            <a:avLst/>
          </a:prstGeom>
        </p:spPr>
        <p:txBody>
          <a:bodyPr wrap="square">
            <a:spAutoFit/>
          </a:bodyPr>
          <a:lstStyle/>
          <a:p>
            <a:r>
              <a:rPr lang="en-US" sz="1200">
                <a:latin typeface="Calibri" panose="020F0502020204030204" pitchFamily="34" charset="0"/>
              </a:rPr>
              <a:t>Full SP network adequacy requirements can be found at </a:t>
            </a:r>
            <a:r>
              <a:rPr lang="en-US" sz="1200">
                <a:latin typeface="Calibri" panose="020F0502020204030204" pitchFamily="34" charset="0"/>
                <a:hlinkClick r:id="rId3"/>
              </a:rPr>
              <a:t>https://</a:t>
            </a:r>
            <a:r>
              <a:rPr lang="en-US" sz="1200" err="1">
                <a:latin typeface="Calibri" panose="020F0502020204030204" pitchFamily="34" charset="0"/>
                <a:hlinkClick r:id="rId3"/>
              </a:rPr>
              <a:t>files.nc.gov</a:t>
            </a:r>
            <a:r>
              <a:rPr lang="en-US" sz="1200">
                <a:latin typeface="Calibri" panose="020F0502020204030204" pitchFamily="34" charset="0"/>
                <a:hlinkClick r:id="rId3"/>
              </a:rPr>
              <a:t>/</a:t>
            </a:r>
            <a:r>
              <a:rPr lang="en-US" sz="1200" err="1">
                <a:latin typeface="Calibri" panose="020F0502020204030204" pitchFamily="34" charset="0"/>
                <a:hlinkClick r:id="rId3"/>
              </a:rPr>
              <a:t>ncdhhs</a:t>
            </a:r>
            <a:r>
              <a:rPr lang="en-US" sz="1200">
                <a:latin typeface="Calibri" panose="020F0502020204030204" pitchFamily="34" charset="0"/>
                <a:hlinkClick r:id="rId3"/>
              </a:rPr>
              <a:t>/30-19029-</a:t>
            </a:r>
            <a:r>
              <a:rPr lang="en-US" sz="1200" err="1">
                <a:latin typeface="Calibri" panose="020F0502020204030204" pitchFamily="34" charset="0"/>
                <a:hlinkClick r:id="rId3"/>
              </a:rPr>
              <a:t>DHB</a:t>
            </a:r>
            <a:r>
              <a:rPr lang="en-US" sz="1200">
                <a:latin typeface="Calibri" panose="020F0502020204030204" pitchFamily="34" charset="0"/>
                <a:hlinkClick r:id="rId3"/>
              </a:rPr>
              <a:t>-</a:t>
            </a:r>
            <a:r>
              <a:rPr lang="en-US" sz="1200" err="1">
                <a:latin typeface="Calibri" panose="020F0502020204030204" pitchFamily="34" charset="0"/>
                <a:hlinkClick r:id="rId3"/>
              </a:rPr>
              <a:t>2.pdf</a:t>
            </a:r>
            <a:r>
              <a:rPr lang="en-US" sz="1200">
                <a:latin typeface="Calibri" panose="020F0502020204030204" pitchFamily="34" charset="0"/>
              </a:rPr>
              <a:t> </a:t>
            </a:r>
          </a:p>
        </p:txBody>
      </p:sp>
      <p:graphicFrame>
        <p:nvGraphicFramePr>
          <p:cNvPr id="4" name="Table 3"/>
          <p:cNvGraphicFramePr>
            <a:graphicFrameLocks noGrp="1"/>
          </p:cNvGraphicFramePr>
          <p:nvPr/>
        </p:nvGraphicFramePr>
        <p:xfrm>
          <a:off x="1173480" y="2784286"/>
          <a:ext cx="7132320" cy="2252345"/>
        </p:xfrm>
        <a:graphic>
          <a:graphicData uri="http://schemas.openxmlformats.org/drawingml/2006/table">
            <a:tbl>
              <a:tblPr firstRow="1" bandRow="1">
                <a:tableStyleId>{5940675A-B579-460E-94D1-54222C63F5DA}</a:tableStyleId>
              </a:tblPr>
              <a:tblGrid>
                <a:gridCol w="312330">
                  <a:extLst>
                    <a:ext uri="{9D8B030D-6E8A-4147-A177-3AD203B41FA5}">
                      <a16:colId xmlns:a16="http://schemas.microsoft.com/office/drawing/2014/main" val="20000"/>
                    </a:ext>
                  </a:extLst>
                </a:gridCol>
                <a:gridCol w="3174583">
                  <a:extLst>
                    <a:ext uri="{9D8B030D-6E8A-4147-A177-3AD203B41FA5}">
                      <a16:colId xmlns:a16="http://schemas.microsoft.com/office/drawing/2014/main" val="20001"/>
                    </a:ext>
                  </a:extLst>
                </a:gridCol>
                <a:gridCol w="3645407">
                  <a:extLst>
                    <a:ext uri="{9D8B030D-6E8A-4147-A177-3AD203B41FA5}">
                      <a16:colId xmlns:a16="http://schemas.microsoft.com/office/drawing/2014/main" val="20002"/>
                    </a:ext>
                  </a:extLst>
                </a:gridCol>
              </a:tblGrid>
              <a:tr h="0">
                <a:tc>
                  <a:txBody>
                    <a:bodyPr/>
                    <a:lstStyle/>
                    <a:p>
                      <a:pPr algn="ctr"/>
                      <a:r>
                        <a:rPr lang="en-US" sz="1200" b="1">
                          <a:solidFill>
                            <a:schemeClr val="bg1"/>
                          </a:solidFill>
                          <a:latin typeface="Calibri" panose="020F0502020204030204" pitchFamily="34" charset="0"/>
                        </a:rPr>
                        <a:t>#</a:t>
                      </a:r>
                    </a:p>
                  </a:txBody>
                  <a:tcPr>
                    <a:solidFill>
                      <a:schemeClr val="tx2"/>
                    </a:solidFill>
                  </a:tcPr>
                </a:tc>
                <a:tc>
                  <a:txBody>
                    <a:bodyPr/>
                    <a:lstStyle/>
                    <a:p>
                      <a:pPr algn="ctr"/>
                      <a:r>
                        <a:rPr lang="en-US" sz="1200" b="1">
                          <a:solidFill>
                            <a:schemeClr val="bg1"/>
                          </a:solidFill>
                          <a:latin typeface="Calibri" panose="020F0502020204030204" pitchFamily="34" charset="0"/>
                        </a:rPr>
                        <a:t>Service Type</a:t>
                      </a:r>
                    </a:p>
                  </a:txBody>
                  <a:tcPr>
                    <a:solidFill>
                      <a:schemeClr val="tx2"/>
                    </a:solidFill>
                  </a:tcPr>
                </a:tc>
                <a:tc>
                  <a:txBody>
                    <a:bodyPr/>
                    <a:lstStyle/>
                    <a:p>
                      <a:pPr algn="ctr"/>
                      <a:r>
                        <a:rPr lang="en-US" sz="1200" b="1">
                          <a:solidFill>
                            <a:schemeClr val="bg1"/>
                          </a:solidFill>
                          <a:latin typeface="Calibri" panose="020F0502020204030204" pitchFamily="34" charset="0"/>
                        </a:rPr>
                        <a:t>Appointment Wait Time Standard</a:t>
                      </a:r>
                    </a:p>
                  </a:txBody>
                  <a:tcPr>
                    <a:solidFill>
                      <a:schemeClr val="tx2"/>
                    </a:solidFill>
                  </a:tcPr>
                </a:tc>
                <a:extLst>
                  <a:ext uri="{0D108BD9-81ED-4DB2-BD59-A6C34878D82A}">
                    <a16:rowId xmlns:a16="http://schemas.microsoft.com/office/drawing/2014/main" val="10000"/>
                  </a:ext>
                </a:extLst>
              </a:tr>
              <a:tr h="0">
                <a:tc>
                  <a:txBody>
                    <a:bodyPr/>
                    <a:lstStyle/>
                    <a:p>
                      <a:pPr algn="ctr"/>
                      <a:r>
                        <a:rPr lang="en-US" sz="1200">
                          <a:latin typeface="Calibri" panose="020F0502020204030204" pitchFamily="34" charset="0"/>
                        </a:rPr>
                        <a:t>1</a:t>
                      </a:r>
                    </a:p>
                  </a:txBody>
                  <a:tcPr/>
                </a:tc>
                <a:tc>
                  <a:txBody>
                    <a:bodyPr/>
                    <a:lstStyle/>
                    <a:p>
                      <a:pPr marL="0" marR="253365" lvl="0"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Mobile Crisis Management Services</a:t>
                      </a:r>
                    </a:p>
                  </a:txBody>
                  <a:tcPr/>
                </a:tc>
                <a:tc>
                  <a:txBody>
                    <a:bodyPr/>
                    <a:lstStyle/>
                    <a:p>
                      <a:pPr algn="ctr"/>
                      <a:r>
                        <a:rPr lang="en-US" sz="1200" kern="1200">
                          <a:solidFill>
                            <a:schemeClr val="tx1"/>
                          </a:solidFill>
                          <a:latin typeface="Calibri" panose="020F0502020204030204" pitchFamily="34" charset="0"/>
                          <a:ea typeface="+mn-ea"/>
                          <a:cs typeface="+mn-cs"/>
                        </a:rPr>
                        <a:t>Within 2 hours</a:t>
                      </a:r>
                    </a:p>
                  </a:txBody>
                  <a:tcPr/>
                </a:tc>
                <a:extLst>
                  <a:ext uri="{0D108BD9-81ED-4DB2-BD59-A6C34878D82A}">
                    <a16:rowId xmlns:a16="http://schemas.microsoft.com/office/drawing/2014/main" val="10001"/>
                  </a:ext>
                </a:extLst>
              </a:tr>
              <a:tr h="0">
                <a:tc>
                  <a:txBody>
                    <a:bodyPr/>
                    <a:lstStyle/>
                    <a:p>
                      <a:pPr algn="ctr"/>
                      <a:r>
                        <a:rPr lang="en-US" sz="1200">
                          <a:latin typeface="Calibri" panose="020F0502020204030204" pitchFamily="34" charset="0"/>
                        </a:rPr>
                        <a:t>2</a:t>
                      </a:r>
                    </a:p>
                  </a:txBody>
                  <a:tcPr/>
                </a:tc>
                <a:tc>
                  <a:txBody>
                    <a:bodyPr/>
                    <a:lstStyle/>
                    <a:p>
                      <a:pPr marL="0" marR="389255"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Urgent Care Services for Mental Health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Calibri" panose="020F0502020204030204" pitchFamily="34" charset="0"/>
                          <a:ea typeface="+mn-ea"/>
                          <a:cs typeface="+mn-cs"/>
                        </a:rPr>
                        <a:t>Within 24 hours</a:t>
                      </a:r>
                    </a:p>
                  </a:txBody>
                  <a:tcPr/>
                </a:tc>
                <a:extLst>
                  <a:ext uri="{0D108BD9-81ED-4DB2-BD59-A6C34878D82A}">
                    <a16:rowId xmlns:a16="http://schemas.microsoft.com/office/drawing/2014/main" val="10002"/>
                  </a:ext>
                </a:extLst>
              </a:tr>
              <a:tr h="0">
                <a:tc>
                  <a:txBody>
                    <a:bodyPr/>
                    <a:lstStyle/>
                    <a:p>
                      <a:pPr algn="ctr"/>
                      <a:r>
                        <a:rPr lang="en-US" sz="1200">
                          <a:latin typeface="Calibri" panose="020F0502020204030204" pitchFamily="34" charset="0"/>
                        </a:rPr>
                        <a:t>3</a:t>
                      </a:r>
                    </a:p>
                  </a:txBody>
                  <a:tcPr/>
                </a:tc>
                <a:tc>
                  <a:txBody>
                    <a:bodyPr/>
                    <a:lstStyle/>
                    <a:p>
                      <a:pPr marL="0" marR="389255"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Urgent Care Services for SUDs</a:t>
                      </a:r>
                    </a:p>
                  </a:txBody>
                  <a:tcPr/>
                </a:tc>
                <a:tc>
                  <a:txBody>
                    <a:bodyPr/>
                    <a:lstStyle/>
                    <a:p>
                      <a:pPr algn="ctr"/>
                      <a:r>
                        <a:rPr lang="en-US" sz="1200" kern="1200">
                          <a:solidFill>
                            <a:schemeClr val="tx1"/>
                          </a:solidFill>
                          <a:latin typeface="Calibri" panose="020F0502020204030204" pitchFamily="34" charset="0"/>
                          <a:ea typeface="+mn-ea"/>
                          <a:cs typeface="+mn-cs"/>
                        </a:rPr>
                        <a:t>Within 24 hours</a:t>
                      </a:r>
                    </a:p>
                  </a:txBody>
                  <a:tcPr/>
                </a:tc>
                <a:extLst>
                  <a:ext uri="{0D108BD9-81ED-4DB2-BD59-A6C34878D82A}">
                    <a16:rowId xmlns:a16="http://schemas.microsoft.com/office/drawing/2014/main" val="10003"/>
                  </a:ext>
                </a:extLst>
              </a:tr>
              <a:tr h="0">
                <a:tc>
                  <a:txBody>
                    <a:bodyPr/>
                    <a:lstStyle/>
                    <a:p>
                      <a:pPr algn="ctr"/>
                      <a:r>
                        <a:rPr lang="en-US" sz="1200">
                          <a:latin typeface="Calibri" panose="020F0502020204030204" pitchFamily="34" charset="0"/>
                        </a:rPr>
                        <a:t>4</a:t>
                      </a:r>
                    </a:p>
                  </a:txBody>
                  <a:tcPr/>
                </a:tc>
                <a:tc>
                  <a:txBody>
                    <a:bodyPr/>
                    <a:lstStyle/>
                    <a:p>
                      <a:pPr marL="0" marR="389255"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Routine Services for Mental Health</a:t>
                      </a:r>
                    </a:p>
                  </a:txBody>
                  <a:tcPr/>
                </a:tc>
                <a:tc>
                  <a:txBody>
                    <a:bodyPr/>
                    <a:lstStyle/>
                    <a:p>
                      <a:pPr marL="67945" marR="0" algn="ctr">
                        <a:spcBef>
                          <a:spcPts val="5"/>
                        </a:spcBef>
                        <a:spcAft>
                          <a:spcPts val="0"/>
                        </a:spcAft>
                      </a:pPr>
                      <a:r>
                        <a:rPr lang="en-US" sz="1200" kern="1200">
                          <a:solidFill>
                            <a:schemeClr val="tx1"/>
                          </a:solidFill>
                          <a:latin typeface="Calibri" panose="020F0502020204030204" pitchFamily="34" charset="0"/>
                          <a:ea typeface="+mn-ea"/>
                          <a:cs typeface="+mn-cs"/>
                        </a:rPr>
                        <a:t>Within 14 calendar days</a:t>
                      </a:r>
                    </a:p>
                  </a:txBody>
                  <a:tcPr marL="0" marR="0" marT="0" marB="0"/>
                </a:tc>
                <a:extLst>
                  <a:ext uri="{0D108BD9-81ED-4DB2-BD59-A6C34878D82A}">
                    <a16:rowId xmlns:a16="http://schemas.microsoft.com/office/drawing/2014/main" val="10004"/>
                  </a:ext>
                </a:extLst>
              </a:tr>
              <a:tr h="0">
                <a:tc>
                  <a:txBody>
                    <a:bodyPr/>
                    <a:lstStyle/>
                    <a:p>
                      <a:pPr algn="ctr"/>
                      <a:r>
                        <a:rPr lang="en-US" sz="1200">
                          <a:latin typeface="Calibri" panose="020F0502020204030204" pitchFamily="34" charset="0"/>
                        </a:rPr>
                        <a:t>5</a:t>
                      </a:r>
                    </a:p>
                  </a:txBody>
                  <a:tcPr/>
                </a:tc>
                <a:tc>
                  <a:txBody>
                    <a:bodyPr/>
                    <a:lstStyle/>
                    <a:p>
                      <a:pPr marL="0" marR="389255"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Routine Services for SUDs</a:t>
                      </a:r>
                    </a:p>
                  </a:txBody>
                  <a:tcPr/>
                </a:tc>
                <a:tc>
                  <a:txBody>
                    <a:bodyPr/>
                    <a:lstStyle/>
                    <a:p>
                      <a:pPr marL="67945" marR="0" algn="ctr">
                        <a:spcBef>
                          <a:spcPts val="5"/>
                        </a:spcBef>
                        <a:spcAft>
                          <a:spcPts val="0"/>
                        </a:spcAft>
                      </a:pPr>
                      <a:r>
                        <a:rPr lang="en-US" sz="1200" kern="1200">
                          <a:solidFill>
                            <a:schemeClr val="tx1"/>
                          </a:solidFill>
                          <a:latin typeface="Calibri" panose="020F0502020204030204" pitchFamily="34" charset="0"/>
                          <a:ea typeface="+mn-ea"/>
                          <a:cs typeface="+mn-cs"/>
                        </a:rPr>
                        <a:t>Within 14 calendar days</a:t>
                      </a:r>
                    </a:p>
                  </a:txBody>
                  <a:tcPr marL="0" marR="0" marT="0" marB="0"/>
                </a:tc>
                <a:extLst>
                  <a:ext uri="{0D108BD9-81ED-4DB2-BD59-A6C34878D82A}">
                    <a16:rowId xmlns:a16="http://schemas.microsoft.com/office/drawing/2014/main" val="10005"/>
                  </a:ext>
                </a:extLst>
              </a:tr>
              <a:tr h="0">
                <a:tc>
                  <a:txBody>
                    <a:bodyPr/>
                    <a:lstStyle/>
                    <a:p>
                      <a:pPr algn="ctr"/>
                      <a:r>
                        <a:rPr lang="en-US" sz="1200">
                          <a:latin typeface="Calibri" panose="020F0502020204030204" pitchFamily="34" charset="0"/>
                        </a:rPr>
                        <a:t>6</a:t>
                      </a:r>
                    </a:p>
                  </a:txBody>
                  <a:tcPr/>
                </a:tc>
                <a:tc>
                  <a:txBody>
                    <a:bodyPr/>
                    <a:lstStyle/>
                    <a:p>
                      <a:pPr marL="0" marR="389255"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Emergency Services for Mental Health</a:t>
                      </a:r>
                    </a:p>
                  </a:txBody>
                  <a:tcPr/>
                </a:tc>
                <a:tc>
                  <a:txBody>
                    <a:bodyPr/>
                    <a:lstStyle/>
                    <a:p>
                      <a:pPr marL="67945" marR="169545" algn="ctr">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Immediately (available 24 hours a day, 365 days a year)</a:t>
                      </a:r>
                    </a:p>
                  </a:txBody>
                  <a:tcPr marL="0" marR="0" marT="0" marB="0"/>
                </a:tc>
                <a:extLst>
                  <a:ext uri="{0D108BD9-81ED-4DB2-BD59-A6C34878D82A}">
                    <a16:rowId xmlns:a16="http://schemas.microsoft.com/office/drawing/2014/main" val="3282813345"/>
                  </a:ext>
                </a:extLst>
              </a:tr>
              <a:tr h="0">
                <a:tc>
                  <a:txBody>
                    <a:bodyPr/>
                    <a:lstStyle/>
                    <a:p>
                      <a:pPr algn="ctr"/>
                      <a:r>
                        <a:rPr lang="en-US" sz="1200">
                          <a:latin typeface="Calibri" panose="020F0502020204030204" pitchFamily="34" charset="0"/>
                        </a:rPr>
                        <a:t>7</a:t>
                      </a:r>
                    </a:p>
                  </a:txBody>
                  <a:tcPr/>
                </a:tc>
                <a:tc>
                  <a:txBody>
                    <a:bodyPr/>
                    <a:lstStyle/>
                    <a:p>
                      <a:pPr marL="0" marR="389255" algn="ctr" defTabSz="685800" rtl="0" eaLnBrk="1" latinLnBrk="0" hangingPunct="1">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  Emergency Services for SUDs</a:t>
                      </a:r>
                    </a:p>
                  </a:txBody>
                  <a:tcPr/>
                </a:tc>
                <a:tc>
                  <a:txBody>
                    <a:bodyPr/>
                    <a:lstStyle/>
                    <a:p>
                      <a:pPr marL="67945" marR="169545" algn="ctr">
                        <a:lnSpc>
                          <a:spcPct val="110000"/>
                        </a:lnSpc>
                        <a:spcBef>
                          <a:spcPts val="5"/>
                        </a:spcBef>
                        <a:spcAft>
                          <a:spcPts val="0"/>
                        </a:spcAft>
                      </a:pPr>
                      <a:r>
                        <a:rPr lang="en-US" sz="1200" kern="1200">
                          <a:solidFill>
                            <a:schemeClr val="tx1"/>
                          </a:solidFill>
                          <a:latin typeface="Calibri" panose="020F0502020204030204" pitchFamily="34" charset="0"/>
                          <a:ea typeface="+mn-ea"/>
                          <a:cs typeface="+mn-cs"/>
                        </a:rPr>
                        <a:t>Immediately (available 24 hours a day, 365 days a year)</a:t>
                      </a:r>
                    </a:p>
                  </a:txBody>
                  <a:tcPr marL="0" marR="0" marT="0" marB="0"/>
                </a:tc>
                <a:extLst>
                  <a:ext uri="{0D108BD9-81ED-4DB2-BD59-A6C34878D82A}">
                    <a16:rowId xmlns:a16="http://schemas.microsoft.com/office/drawing/2014/main" val="2613526365"/>
                  </a:ext>
                </a:extLst>
              </a:tr>
            </a:tbl>
          </a:graphicData>
        </a:graphic>
      </p:graphicFrame>
      <p:sp>
        <p:nvSpPr>
          <p:cNvPr id="3" name="TextBox 2">
            <a:extLst>
              <a:ext uri="{FF2B5EF4-FFF2-40B4-BE49-F238E27FC236}">
                <a16:creationId xmlns:a16="http://schemas.microsoft.com/office/drawing/2014/main" id="{9E9C37D9-06FB-48EB-8CB6-21920546E135}"/>
              </a:ext>
            </a:extLst>
          </p:cNvPr>
          <p:cNvSpPr txBox="1"/>
          <p:nvPr/>
        </p:nvSpPr>
        <p:spPr>
          <a:xfrm>
            <a:off x="548640" y="2030563"/>
            <a:ext cx="8381999" cy="369332"/>
          </a:xfrm>
          <a:prstGeom prst="rect">
            <a:avLst/>
          </a:prstGeom>
          <a:noFill/>
        </p:spPr>
        <p:txBody>
          <a:bodyPr wrap="square" rtlCol="0">
            <a:spAutoFit/>
          </a:bodyPr>
          <a:lstStyle/>
          <a:p>
            <a:pPr algn="ctr"/>
            <a:r>
              <a:rPr lang="en-US" sz="1750" b="1">
                <a:latin typeface="Calibri" panose="020F0502020204030204" pitchFamily="34" charset="0"/>
              </a:rPr>
              <a:t>Behavioral Health Appointment Wait Time Standards</a:t>
            </a:r>
          </a:p>
        </p:txBody>
      </p:sp>
      <p:sp>
        <p:nvSpPr>
          <p:cNvPr id="10" name="Title 1">
            <a:extLst>
              <a:ext uri="{FF2B5EF4-FFF2-40B4-BE49-F238E27FC236}">
                <a16:creationId xmlns:a16="http://schemas.microsoft.com/office/drawing/2014/main" id="{5064759B-D9F0-4C1E-8A97-BB31D535CF38}"/>
              </a:ext>
            </a:extLst>
          </p:cNvPr>
          <p:cNvSpPr>
            <a:spLocks noGrp="1"/>
          </p:cNvSpPr>
          <p:nvPr>
            <p:ph type="title"/>
          </p:nvPr>
        </p:nvSpPr>
        <p:spPr>
          <a:xfrm>
            <a:off x="175370" y="417247"/>
            <a:ext cx="7843267" cy="548640"/>
          </a:xfrm>
        </p:spPr>
        <p:txBody>
          <a:bodyPr/>
          <a:lstStyle/>
          <a:p>
            <a:r>
              <a:rPr lang="en-US" sz="2800" dirty="0"/>
              <a:t>Standard Plan BH Appointment Wait Time Standards</a:t>
            </a:r>
          </a:p>
        </p:txBody>
      </p:sp>
    </p:spTree>
    <p:extLst>
      <p:ext uri="{BB962C8B-B14F-4D97-AF65-F5344CB8AC3E}">
        <p14:creationId xmlns:p14="http://schemas.microsoft.com/office/powerpoint/2010/main" val="2187517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30145" y="863217"/>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33</a:t>
            </a:fld>
            <a:endParaRPr lang="en-US" b="1">
              <a:latin typeface="Calibri" panose="020F0502020204030204" pitchFamily="34" charset="0"/>
            </a:endParaRPr>
          </a:p>
        </p:txBody>
      </p:sp>
      <p:sp>
        <p:nvSpPr>
          <p:cNvPr id="2" name="Rectangle 1"/>
          <p:cNvSpPr/>
          <p:nvPr/>
        </p:nvSpPr>
        <p:spPr>
          <a:xfrm>
            <a:off x="175370" y="6585333"/>
            <a:ext cx="7239000" cy="276999"/>
          </a:xfrm>
          <a:prstGeom prst="rect">
            <a:avLst/>
          </a:prstGeom>
        </p:spPr>
        <p:txBody>
          <a:bodyPr wrap="square">
            <a:spAutoFit/>
          </a:bodyPr>
          <a:lstStyle/>
          <a:p>
            <a:r>
              <a:rPr lang="en-US" sz="1200">
                <a:latin typeface="Calibri" panose="020F0502020204030204" pitchFamily="34" charset="0"/>
              </a:rPr>
              <a:t>Full SP network adequacy requirements can be found at </a:t>
            </a:r>
            <a:r>
              <a:rPr lang="en-US" sz="1200">
                <a:latin typeface="Calibri" panose="020F0502020204030204" pitchFamily="34" charset="0"/>
                <a:hlinkClick r:id="rId3"/>
              </a:rPr>
              <a:t>https://</a:t>
            </a:r>
            <a:r>
              <a:rPr lang="en-US" sz="1200" err="1">
                <a:latin typeface="Calibri" panose="020F0502020204030204" pitchFamily="34" charset="0"/>
                <a:hlinkClick r:id="rId3"/>
              </a:rPr>
              <a:t>files.nc.gov</a:t>
            </a:r>
            <a:r>
              <a:rPr lang="en-US" sz="1200">
                <a:latin typeface="Calibri" panose="020F0502020204030204" pitchFamily="34" charset="0"/>
                <a:hlinkClick r:id="rId3"/>
              </a:rPr>
              <a:t>/</a:t>
            </a:r>
            <a:r>
              <a:rPr lang="en-US" sz="1200" err="1">
                <a:latin typeface="Calibri" panose="020F0502020204030204" pitchFamily="34" charset="0"/>
                <a:hlinkClick r:id="rId3"/>
              </a:rPr>
              <a:t>ncdhhs</a:t>
            </a:r>
            <a:r>
              <a:rPr lang="en-US" sz="1200">
                <a:latin typeface="Calibri" panose="020F0502020204030204" pitchFamily="34" charset="0"/>
                <a:hlinkClick r:id="rId3"/>
              </a:rPr>
              <a:t>/30-19029-</a:t>
            </a:r>
            <a:r>
              <a:rPr lang="en-US" sz="1200" err="1">
                <a:latin typeface="Calibri" panose="020F0502020204030204" pitchFamily="34" charset="0"/>
                <a:hlinkClick r:id="rId3"/>
              </a:rPr>
              <a:t>DHB</a:t>
            </a:r>
            <a:r>
              <a:rPr lang="en-US" sz="1200">
                <a:latin typeface="Calibri" panose="020F0502020204030204" pitchFamily="34" charset="0"/>
                <a:hlinkClick r:id="rId3"/>
              </a:rPr>
              <a:t>-</a:t>
            </a:r>
            <a:r>
              <a:rPr lang="en-US" sz="1200" err="1">
                <a:latin typeface="Calibri" panose="020F0502020204030204" pitchFamily="34" charset="0"/>
                <a:hlinkClick r:id="rId3"/>
              </a:rPr>
              <a:t>2.pdf</a:t>
            </a:r>
            <a:r>
              <a:rPr lang="en-US" sz="1200">
                <a:latin typeface="Calibri" panose="020F0502020204030204" pitchFamily="34" charset="0"/>
              </a:rPr>
              <a:t> </a:t>
            </a:r>
          </a:p>
        </p:txBody>
      </p:sp>
      <p:sp>
        <p:nvSpPr>
          <p:cNvPr id="10" name="Title 1">
            <a:extLst>
              <a:ext uri="{FF2B5EF4-FFF2-40B4-BE49-F238E27FC236}">
                <a16:creationId xmlns:a16="http://schemas.microsoft.com/office/drawing/2014/main" id="{5064759B-D9F0-4C1E-8A97-BB31D535CF38}"/>
              </a:ext>
            </a:extLst>
          </p:cNvPr>
          <p:cNvSpPr>
            <a:spLocks noGrp="1"/>
          </p:cNvSpPr>
          <p:nvPr>
            <p:ph type="title"/>
          </p:nvPr>
        </p:nvSpPr>
        <p:spPr>
          <a:xfrm>
            <a:off x="175370" y="417247"/>
            <a:ext cx="7843267" cy="548640"/>
          </a:xfrm>
        </p:spPr>
        <p:txBody>
          <a:bodyPr/>
          <a:lstStyle/>
          <a:p>
            <a:r>
              <a:rPr lang="en-US" sz="2800" b="0" dirty="0">
                <a:latin typeface="Franklin Gothic Demi Cond" panose="020B0706030402020204" pitchFamily="34" charset="0"/>
                <a:ea typeface="+mj-ea"/>
                <a:cs typeface="Times New Roman" panose="02020603050405020304" pitchFamily="18" charset="0"/>
              </a:rPr>
              <a:t>Readiness Resources: Provider Playbooks Available Now</a:t>
            </a:r>
          </a:p>
        </p:txBody>
      </p:sp>
      <p:sp>
        <p:nvSpPr>
          <p:cNvPr id="11" name="TextBox 10">
            <a:extLst>
              <a:ext uri="{FF2B5EF4-FFF2-40B4-BE49-F238E27FC236}">
                <a16:creationId xmlns:a16="http://schemas.microsoft.com/office/drawing/2014/main" id="{229C9E06-9165-4311-B593-77FB9DDF89D2}"/>
              </a:ext>
            </a:extLst>
          </p:cNvPr>
          <p:cNvSpPr txBox="1"/>
          <p:nvPr/>
        </p:nvSpPr>
        <p:spPr>
          <a:xfrm>
            <a:off x="533400" y="1411857"/>
            <a:ext cx="8336498" cy="4401205"/>
          </a:xfrm>
          <a:prstGeom prst="rect">
            <a:avLst/>
          </a:prstGeom>
          <a:solidFill>
            <a:schemeClr val="bg1">
              <a:lumMod val="95000"/>
            </a:schemeClr>
          </a:solid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As of Jan. 4, 2021, four new resources in the </a:t>
            </a:r>
            <a:r>
              <a:rPr lang="en-US" sz="2000" dirty="0">
                <a:latin typeface="Arial" panose="020B0604020202020204" pitchFamily="34" charset="0"/>
                <a:ea typeface="Calibri" panose="020F0502020204030204" pitchFamily="34" charset="0"/>
                <a:cs typeface="Arial" panose="020B0604020202020204" pitchFamily="34" charset="0"/>
                <a:hlinkClick r:id="rId4"/>
              </a:rPr>
              <a:t>NC Medicaid Provider Playbook </a:t>
            </a:r>
            <a:r>
              <a:rPr lang="en-US" sz="2000" dirty="0">
                <a:latin typeface="Arial" panose="020B0604020202020204" pitchFamily="34" charset="0"/>
                <a:ea typeface="Calibri" panose="020F0502020204030204" pitchFamily="34" charset="0"/>
                <a:cs typeface="Arial" panose="020B0604020202020204" pitchFamily="34" charset="0"/>
              </a:rPr>
              <a:t>have been published to provide additional information on North Carolina’s transition to Medicaid Managed Care. These playbooks include:</a:t>
            </a:r>
          </a:p>
          <a:p>
            <a:pPr marL="800080" lvl="1" indent="-342891">
              <a:buSzPts val="1000"/>
              <a:buFont typeface="Symbol" panose="05050102010706020507" pitchFamily="18" charset="2"/>
              <a:buChar char=""/>
              <a:tabLst>
                <a:tab pos="457189" algn="l"/>
              </a:tabLst>
            </a:pPr>
            <a:r>
              <a:rPr lang="en-US" sz="2000" dirty="0">
                <a:latin typeface="Arial" panose="020B0604020202020204" pitchFamily="34" charset="0"/>
                <a:cs typeface="Arial" panose="020B0604020202020204" pitchFamily="34" charset="0"/>
              </a:rPr>
              <a:t>Introduction to Medicaid Transformation: Part 1 - Overview</a:t>
            </a:r>
          </a:p>
          <a:p>
            <a:pPr marL="800080" lvl="1" indent="-342891">
              <a:buSzPts val="1000"/>
              <a:buFont typeface="Symbol" panose="05050102010706020507" pitchFamily="18" charset="2"/>
              <a:buChar char=""/>
              <a:tabLst>
                <a:tab pos="457189" algn="l"/>
              </a:tabLst>
            </a:pPr>
            <a:r>
              <a:rPr lang="en-US" sz="2000" dirty="0">
                <a:latin typeface="Arial" panose="020B0604020202020204" pitchFamily="34" charset="0"/>
                <a:cs typeface="Arial" panose="020B0604020202020204" pitchFamily="34" charset="0"/>
              </a:rPr>
              <a:t>Introduction to Medicaid Transformation: Part 2 - Enrollment and Timelines</a:t>
            </a:r>
          </a:p>
          <a:p>
            <a:pPr marL="800080" lvl="1" indent="-342891">
              <a:buSzPts val="1000"/>
              <a:buFont typeface="Symbol" panose="05050102010706020507" pitchFamily="18" charset="2"/>
              <a:buChar char=""/>
              <a:tabLst>
                <a:tab pos="457189" algn="l"/>
              </a:tabLst>
            </a:pPr>
            <a:r>
              <a:rPr lang="en-US" sz="2000" dirty="0">
                <a:latin typeface="Arial" panose="020B0604020202020204" pitchFamily="34" charset="0"/>
                <a:cs typeface="Arial" panose="020B0604020202020204" pitchFamily="34" charset="0"/>
              </a:rPr>
              <a:t>Contracting with Health Plans</a:t>
            </a:r>
          </a:p>
          <a:p>
            <a:pPr marL="800080" lvl="1" indent="-342891">
              <a:buSzPts val="1000"/>
              <a:buFont typeface="Symbol" panose="05050102010706020507" pitchFamily="18" charset="2"/>
              <a:buChar char=""/>
              <a:tabLst>
                <a:tab pos="457189" algn="l"/>
              </a:tabLst>
            </a:pPr>
            <a:r>
              <a:rPr lang="en-US" sz="2000" dirty="0">
                <a:latin typeface="Arial" panose="020B0604020202020204" pitchFamily="34" charset="0"/>
                <a:cs typeface="Arial" panose="020B0604020202020204" pitchFamily="34" charset="0"/>
              </a:rPr>
              <a:t>Medicaid and NC Health Choice Provider and Health Plan Lookup Tool</a:t>
            </a:r>
          </a:p>
          <a:p>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This also serves as a reminder that Medicaid bulletins continue to be published and are collected on the </a:t>
            </a:r>
            <a:r>
              <a:rPr lang="en-US" sz="2000" b="1" u="sng" dirty="0">
                <a:solidFill>
                  <a:srgbClr val="0D99D6"/>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NC Division of Health Benefits website</a:t>
            </a:r>
            <a:r>
              <a:rPr lang="en-US" sz="2000" dirty="0">
                <a:solidFill>
                  <a:srgbClr val="1D3E55"/>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098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libri" panose="020F0502020204030204" pitchFamily="34" charset="0"/>
              </a:rPr>
              <a:t>Common Provider Questions</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34</a:t>
            </a:fld>
            <a:endParaRPr lang="en-US" b="1">
              <a:latin typeface="Calibri" panose="020F0502020204030204" pitchFamily="34" charset="0"/>
            </a:endParaRPr>
          </a:p>
        </p:txBody>
      </p:sp>
      <p:pic>
        <p:nvPicPr>
          <p:cNvPr id="3" name="Graphic 2" descr="Help with solid fill">
            <a:extLst>
              <a:ext uri="{FF2B5EF4-FFF2-40B4-BE49-F238E27FC236}">
                <a16:creationId xmlns:a16="http://schemas.microsoft.com/office/drawing/2014/main" id="{4D0DE49D-5274-4520-A5C4-3CAA7255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1369380"/>
            <a:ext cx="914400" cy="914400"/>
          </a:xfrm>
          <a:prstGeom prst="rect">
            <a:avLst/>
          </a:prstGeom>
        </p:spPr>
      </p:pic>
    </p:spTree>
    <p:extLst>
      <p:ext uri="{BB962C8B-B14F-4D97-AF65-F5344CB8AC3E}">
        <p14:creationId xmlns:p14="http://schemas.microsoft.com/office/powerpoint/2010/main" val="591244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533399" y="460210"/>
            <a:ext cx="8153399" cy="66489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Behavioral Benefits in Managed Care</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35</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A6368E-8AD3-4BE6-ABEA-ABA872DA1FA1}"/>
              </a:ext>
            </a:extLst>
          </p:cNvPr>
          <p:cNvSpPr txBox="1"/>
          <p:nvPr/>
        </p:nvSpPr>
        <p:spPr>
          <a:xfrm>
            <a:off x="533399" y="1371600"/>
            <a:ext cx="7924803" cy="2308324"/>
          </a:xfrm>
          <a:prstGeom prst="rect">
            <a:avLst/>
          </a:prstGeom>
          <a:noFill/>
        </p:spPr>
        <p:txBody>
          <a:bodyPr wrap="square" rtlCol="0">
            <a:spAutoFit/>
          </a:bodyPr>
          <a:lstStyle/>
          <a:p>
            <a:r>
              <a:rPr lang="en-US" b="1"/>
              <a:t>Question: </a:t>
            </a:r>
            <a:r>
              <a:rPr lang="en-US"/>
              <a:t>Today in Medicaid Direct, pediatricians can take care of depression, anxiety in their patients but if they have a therapist in their office, that therapist has to bill the LME-MCO. Does that still happen July 1?</a:t>
            </a:r>
          </a:p>
          <a:p>
            <a:endParaRPr lang="en-US"/>
          </a:p>
          <a:p>
            <a:r>
              <a:rPr lang="en-US" b="1"/>
              <a:t>Answer: </a:t>
            </a:r>
            <a:r>
              <a:rPr lang="en-US"/>
              <a:t>Both Standard Plans and BH I/DD Tailored Plans cover Outpatient Behavioral Health Services Provided by Directed Enrolled Providers. The therapist will need to bill the plan the individual is enrolled in, the Standard Plan or the LME-MCO. </a:t>
            </a:r>
          </a:p>
        </p:txBody>
      </p:sp>
      <p:sp>
        <p:nvSpPr>
          <p:cNvPr id="12" name="TextBox 11">
            <a:extLst>
              <a:ext uri="{FF2B5EF4-FFF2-40B4-BE49-F238E27FC236}">
                <a16:creationId xmlns:a16="http://schemas.microsoft.com/office/drawing/2014/main" id="{0949D5C9-0A9F-4E52-A008-62636262BCE8}"/>
              </a:ext>
            </a:extLst>
          </p:cNvPr>
          <p:cNvSpPr txBox="1"/>
          <p:nvPr/>
        </p:nvSpPr>
        <p:spPr>
          <a:xfrm>
            <a:off x="533398" y="4213265"/>
            <a:ext cx="7924803" cy="1415772"/>
          </a:xfrm>
          <a:prstGeom prst="rect">
            <a:avLst/>
          </a:prstGeom>
          <a:noFill/>
        </p:spPr>
        <p:txBody>
          <a:bodyPr wrap="square" rtlCol="0">
            <a:spAutoFit/>
          </a:bodyPr>
          <a:lstStyle/>
          <a:p>
            <a:r>
              <a:rPr lang="en-US" b="1"/>
              <a:t>Question: </a:t>
            </a:r>
            <a:r>
              <a:rPr lang="en-US"/>
              <a:t>What counts as mild/moderate behavioral health? </a:t>
            </a:r>
          </a:p>
          <a:p>
            <a:endParaRPr lang="en-US" sz="1400">
              <a:solidFill>
                <a:srgbClr val="FF0000"/>
              </a:solidFill>
            </a:endParaRPr>
          </a:p>
          <a:p>
            <a:r>
              <a:rPr lang="en-US" b="1"/>
              <a:t>Answer: </a:t>
            </a:r>
            <a:r>
              <a:rPr lang="en-US"/>
              <a:t>Mild/moderate behavioral health means an individual does not meet the criteria for a BH I/DD Tailored Plan or LME-MCO only services. See the appendix for a full list of BH I/DD Tailored Plan only services. </a:t>
            </a:r>
          </a:p>
        </p:txBody>
      </p:sp>
    </p:spTree>
    <p:extLst>
      <p:ext uri="{BB962C8B-B14F-4D97-AF65-F5344CB8AC3E}">
        <p14:creationId xmlns:p14="http://schemas.microsoft.com/office/powerpoint/2010/main" val="1535289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533399" y="461835"/>
            <a:ext cx="8153399" cy="67250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Medicaid Managed Care and BH I/DD Tailored Plan Networks</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36</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A6368E-8AD3-4BE6-ABEA-ABA872DA1FA1}"/>
              </a:ext>
            </a:extLst>
          </p:cNvPr>
          <p:cNvSpPr txBox="1"/>
          <p:nvPr/>
        </p:nvSpPr>
        <p:spPr>
          <a:xfrm>
            <a:off x="533400" y="1371600"/>
            <a:ext cx="7924802" cy="2862322"/>
          </a:xfrm>
          <a:prstGeom prst="rect">
            <a:avLst/>
          </a:prstGeom>
          <a:noFill/>
        </p:spPr>
        <p:txBody>
          <a:bodyPr wrap="square" rtlCol="0">
            <a:spAutoFit/>
          </a:bodyPr>
          <a:lstStyle/>
          <a:p>
            <a:r>
              <a:rPr lang="en-US" b="1"/>
              <a:t>Question: </a:t>
            </a:r>
            <a:r>
              <a:rPr lang="en-US"/>
              <a:t>What if I am unable to finalize a contract with a Standard Plan by the deadlines, must contracting efforts cease on the deadline?</a:t>
            </a:r>
            <a:endParaRPr lang="en-US">
              <a:cs typeface="Calibri"/>
            </a:endParaRPr>
          </a:p>
          <a:p>
            <a:endParaRPr lang="en-US"/>
          </a:p>
          <a:p>
            <a:r>
              <a:rPr lang="en-US" b="1"/>
              <a:t>Answer: </a:t>
            </a:r>
            <a:r>
              <a:rPr lang="en-US"/>
              <a:t>The deadline for contracts to be signed and returned to the Standard Plans is to ensure a provider is included in the Open Enrollment and Auto-enrollment information and are not intended to terminate any provider contracting efforts. Providers should continue to work with Standard Plans to finalize contracts, including through and beyond managed care launch, as necessary.  </a:t>
            </a:r>
          </a:p>
          <a:p>
            <a:endParaRPr lang="en-US"/>
          </a:p>
        </p:txBody>
      </p:sp>
      <p:sp>
        <p:nvSpPr>
          <p:cNvPr id="12" name="TextBox 11">
            <a:extLst>
              <a:ext uri="{FF2B5EF4-FFF2-40B4-BE49-F238E27FC236}">
                <a16:creationId xmlns:a16="http://schemas.microsoft.com/office/drawing/2014/main" id="{0949D5C9-0A9F-4E52-A008-62636262BCE8}"/>
              </a:ext>
            </a:extLst>
          </p:cNvPr>
          <p:cNvSpPr txBox="1"/>
          <p:nvPr/>
        </p:nvSpPr>
        <p:spPr>
          <a:xfrm>
            <a:off x="533399" y="4213265"/>
            <a:ext cx="7924802" cy="2031325"/>
          </a:xfrm>
          <a:prstGeom prst="rect">
            <a:avLst/>
          </a:prstGeom>
          <a:noFill/>
        </p:spPr>
        <p:txBody>
          <a:bodyPr wrap="square" rtlCol="0">
            <a:spAutoFit/>
          </a:bodyPr>
          <a:lstStyle/>
          <a:p>
            <a:r>
              <a:rPr lang="en-US" b="1"/>
              <a:t>Question: </a:t>
            </a:r>
            <a:r>
              <a:rPr lang="en-US"/>
              <a:t>What happens if a Standard Plan's network is not adequate?  How does a beneficiary obtain covered services? </a:t>
            </a:r>
          </a:p>
          <a:p>
            <a:endParaRPr lang="en-US"/>
          </a:p>
          <a:p>
            <a:r>
              <a:rPr lang="en-US" b="1"/>
              <a:t>Answer: </a:t>
            </a:r>
            <a:r>
              <a:rPr lang="en-US"/>
              <a:t>A Standard Plan shall adequately and timely cover services out-of-network for a beneficiary, if the Standard Plan's network is unable to provide the covered services on a timely basis.</a:t>
            </a:r>
            <a:endParaRPr lang="en-US">
              <a:cs typeface="Calibri"/>
            </a:endParaRPr>
          </a:p>
          <a:p>
            <a:endParaRPr lang="en-US"/>
          </a:p>
        </p:txBody>
      </p:sp>
    </p:spTree>
    <p:extLst>
      <p:ext uri="{BB962C8B-B14F-4D97-AF65-F5344CB8AC3E}">
        <p14:creationId xmlns:p14="http://schemas.microsoft.com/office/powerpoint/2010/main" val="3494527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533399" y="461999"/>
            <a:ext cx="8153399" cy="70928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Medicaid Managed Care and BH I/DD Tailored Plan Networks (cont.)</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37</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49D5C9-0A9F-4E52-A008-62636262BCE8}"/>
              </a:ext>
            </a:extLst>
          </p:cNvPr>
          <p:cNvSpPr txBox="1"/>
          <p:nvPr/>
        </p:nvSpPr>
        <p:spPr>
          <a:xfrm>
            <a:off x="533399" y="1371600"/>
            <a:ext cx="8001001" cy="1477328"/>
          </a:xfrm>
          <a:prstGeom prst="rect">
            <a:avLst/>
          </a:prstGeom>
          <a:noFill/>
        </p:spPr>
        <p:txBody>
          <a:bodyPr wrap="square" rtlCol="0">
            <a:spAutoFit/>
          </a:bodyPr>
          <a:lstStyle/>
          <a:p>
            <a:r>
              <a:rPr lang="en-US" b="1"/>
              <a:t>Question: </a:t>
            </a:r>
            <a:r>
              <a:rPr lang="en-US"/>
              <a:t>Will waivered MAT physicians be given first option to continue services for patients in their panel or forced to relinquish care due to not contracting? </a:t>
            </a:r>
          </a:p>
          <a:p>
            <a:endParaRPr lang="en-US"/>
          </a:p>
          <a:p>
            <a:r>
              <a:rPr lang="en-US" b="1"/>
              <a:t>Answer: </a:t>
            </a:r>
            <a:r>
              <a:rPr lang="en-US"/>
              <a:t>For members enrolled in a Standard Plan, the Physician or provider must be enrolled with or have a contract with the Standard Plan.</a:t>
            </a:r>
          </a:p>
        </p:txBody>
      </p:sp>
    </p:spTree>
    <p:extLst>
      <p:ext uri="{BB962C8B-B14F-4D97-AF65-F5344CB8AC3E}">
        <p14:creationId xmlns:p14="http://schemas.microsoft.com/office/powerpoint/2010/main" val="396817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533399" y="462715"/>
            <a:ext cx="8153399" cy="72704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Standard Plan Care Management</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38</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A6368E-8AD3-4BE6-ABEA-ABA872DA1FA1}"/>
              </a:ext>
            </a:extLst>
          </p:cNvPr>
          <p:cNvSpPr txBox="1"/>
          <p:nvPr/>
        </p:nvSpPr>
        <p:spPr>
          <a:xfrm>
            <a:off x="311475" y="1351615"/>
            <a:ext cx="8597246" cy="5078313"/>
          </a:xfrm>
          <a:prstGeom prst="rect">
            <a:avLst/>
          </a:prstGeom>
          <a:noFill/>
        </p:spPr>
        <p:txBody>
          <a:bodyPr wrap="square" lIns="91440" tIns="45720" rIns="91440" bIns="45720" rtlCol="0" anchor="t">
            <a:spAutoFit/>
          </a:bodyPr>
          <a:lstStyle/>
          <a:p>
            <a:r>
              <a:rPr lang="en-US" b="1"/>
              <a:t>Question: </a:t>
            </a:r>
            <a:r>
              <a:rPr lang="en-US"/>
              <a:t>How does the Standard Plan design support population management and quality for those with behavioral health conditions? </a:t>
            </a:r>
          </a:p>
          <a:p>
            <a:endParaRPr lang="en-US"/>
          </a:p>
          <a:p>
            <a:r>
              <a:rPr lang="en-US" b="1"/>
              <a:t>Answer: </a:t>
            </a:r>
            <a:endParaRPr lang="en-US" b="1">
              <a:cs typeface="Calibri"/>
            </a:endParaRPr>
          </a:p>
          <a:p>
            <a:pPr marL="285750" lvl="0" indent="-285750">
              <a:buFont typeface="Arial" panose="020B0604020202020204" pitchFamily="34" charset="0"/>
              <a:buChar char="•"/>
            </a:pPr>
            <a:r>
              <a:rPr lang="en-US" sz="1400"/>
              <a:t>Under managed care transformation, Standard Plans will function as integrated managed care plans that will cover both emergent and lower-intensity behavioral health and substance use services.</a:t>
            </a:r>
            <a:endParaRPr lang="en-US" sz="1400">
              <a:cs typeface="Calibri"/>
            </a:endParaRPr>
          </a:p>
          <a:p>
            <a:pPr marL="742950" lvl="1" indent="-285750">
              <a:buFont typeface="Arial" panose="020B0604020202020204" pitchFamily="34" charset="0"/>
              <a:buChar char="•"/>
            </a:pPr>
            <a:r>
              <a:rPr lang="en-US" sz="1400">
                <a:cs typeface="Calibri"/>
              </a:rPr>
              <a:t>Standard Plans are required to prioritize individuals with co-occurring BH and physical health conditions for care management.  </a:t>
            </a:r>
          </a:p>
          <a:p>
            <a:pPr marL="742950" lvl="1" indent="-285750">
              <a:buFont typeface="Arial" panose="020B0604020202020204" pitchFamily="34" charset="0"/>
              <a:buChar char="•"/>
            </a:pPr>
            <a:r>
              <a:rPr lang="en-US" sz="1400">
                <a:cs typeface="Calibri"/>
              </a:rPr>
              <a:t>Standard Plans area accountable for a set of measures that address standard of care for individuals with BH conditions (i.e., Follow-up after MH hospitalization; Depression screening for Adolescents; Proper Opioid Prescribing).</a:t>
            </a:r>
          </a:p>
          <a:p>
            <a:pPr marL="742950" lvl="1" indent="-285750">
              <a:buFont typeface="Arial" panose="020B0604020202020204" pitchFamily="34" charset="0"/>
              <a:buChar char="•"/>
            </a:pPr>
            <a:r>
              <a:rPr lang="en-US" sz="1400">
                <a:cs typeface="Calibri"/>
              </a:rPr>
              <a:t>Providers can more easily offer integrated (co-located services) in their offices since both physical and BH providers in their offices can enroll and bill with 1 entity (Standard Plan) instead of splitting admin oversight between PHP and an LME-MCO.  PHPs are encouraged to develop and support more best practice integrated care work.  </a:t>
            </a:r>
          </a:p>
          <a:p>
            <a:pPr marL="742950" lvl="1" indent="-285750">
              <a:buFont typeface="Arial" panose="020B0604020202020204" pitchFamily="34" charset="0"/>
              <a:buChar char="•"/>
            </a:pPr>
            <a:r>
              <a:rPr lang="en-US" sz="1400"/>
              <a:t>The Standard Plans will offer a set of low intensity behavioral health and substance use services, including outpatient behavioral health services, psychological services, peer supports, diagnostic assessments, etc.</a:t>
            </a:r>
            <a:endParaRPr lang="en-US" sz="1400">
              <a:cs typeface="Calibri"/>
            </a:endParaRPr>
          </a:p>
          <a:p>
            <a:pPr marL="742950" lvl="1" indent="-285750">
              <a:buFont typeface="Arial" panose="020B0604020202020204" pitchFamily="34" charset="0"/>
              <a:buChar char="•"/>
            </a:pPr>
            <a:r>
              <a:rPr lang="en-US" sz="1400"/>
              <a:t>The Standard Plans will offer a set emergent behavioral health and substance use services to support members with emergent needs, including both mobile and facility-based crisis services, inpatient behavioral services, partial hospitalization, etc.</a:t>
            </a:r>
            <a:endParaRPr lang="en-US" sz="1400">
              <a:cs typeface="Calibri"/>
            </a:endParaRPr>
          </a:p>
          <a:p>
            <a:pPr marL="742950" lvl="1" indent="-285750">
              <a:buFont typeface="Arial" panose="020B0604020202020204" pitchFamily="34" charset="0"/>
              <a:buChar char="•"/>
            </a:pPr>
            <a:r>
              <a:rPr lang="en-US" sz="1400"/>
              <a:t>The Standard Plans will offer a set of substance use services, including outpatient opioid treatment, ambulatory detox, non-hospital medical detox, etc.</a:t>
            </a:r>
            <a:endParaRPr lang="en-US" sz="1400">
              <a:cs typeface="Calibri"/>
            </a:endParaRPr>
          </a:p>
        </p:txBody>
      </p:sp>
    </p:spTree>
    <p:extLst>
      <p:ext uri="{BB962C8B-B14F-4D97-AF65-F5344CB8AC3E}">
        <p14:creationId xmlns:p14="http://schemas.microsoft.com/office/powerpoint/2010/main" val="873078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533399" y="461640"/>
            <a:ext cx="8153399" cy="70041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Process to Transition between Standard and Tailored Plans</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39</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4D942B-FA0A-42FA-B5AE-558FDB30E4E5}"/>
              </a:ext>
            </a:extLst>
          </p:cNvPr>
          <p:cNvSpPr txBox="1"/>
          <p:nvPr/>
        </p:nvSpPr>
        <p:spPr>
          <a:xfrm>
            <a:off x="533399" y="1397675"/>
            <a:ext cx="8276372" cy="2939266"/>
          </a:xfrm>
          <a:prstGeom prst="rect">
            <a:avLst/>
          </a:prstGeom>
          <a:noFill/>
        </p:spPr>
        <p:txBody>
          <a:bodyPr wrap="square" lIns="91440" tIns="45720" rIns="91440" bIns="45720" rtlCol="0" anchor="t">
            <a:spAutoFit/>
          </a:bodyPr>
          <a:lstStyle/>
          <a:p>
            <a:r>
              <a:rPr lang="en-US" b="1"/>
              <a:t>Question: </a:t>
            </a:r>
            <a:r>
              <a:rPr lang="en-US"/>
              <a:t>As a primary care office can I only see individuals enrolled in the Standard Plan if they do not have BH or I/DD needs, or do I specifically have to contract with a BH I/DD Tailored plan? ​</a:t>
            </a:r>
          </a:p>
          <a:p>
            <a:endParaRPr lang="en-US"/>
          </a:p>
          <a:p>
            <a:r>
              <a:rPr lang="en-US" b="1"/>
              <a:t>Answer: </a:t>
            </a:r>
            <a:r>
              <a:rPr lang="en-US"/>
              <a:t>As a primary care practice you can see members who are enrolled in both the Standard Plan and BH I/DD Tailored Plan and are encouraged to contract with both types of plans.</a:t>
            </a:r>
            <a:endParaRPr lang="en-US">
              <a:cs typeface="Calibri"/>
            </a:endParaRPr>
          </a:p>
          <a:p>
            <a:pPr>
              <a:spcBef>
                <a:spcPts val="600"/>
              </a:spcBef>
            </a:pPr>
            <a:r>
              <a:rPr lang="en-US">
                <a:cs typeface="Calibri"/>
              </a:rPr>
              <a:t>Remember, Standard Plans cover behavioral health services now.  So, integrated behavioral health services (embedded in Primary care offices) are covered by Standard Plan for members enrolled in Standard Plans.</a:t>
            </a:r>
          </a:p>
        </p:txBody>
      </p:sp>
      <p:sp>
        <p:nvSpPr>
          <p:cNvPr id="8" name="TextBox 7">
            <a:extLst>
              <a:ext uri="{FF2B5EF4-FFF2-40B4-BE49-F238E27FC236}">
                <a16:creationId xmlns:a16="http://schemas.microsoft.com/office/drawing/2014/main" id="{992D27B6-3A7B-4862-BBF5-73AF5491887F}"/>
              </a:ext>
            </a:extLst>
          </p:cNvPr>
          <p:cNvSpPr txBox="1"/>
          <p:nvPr/>
        </p:nvSpPr>
        <p:spPr>
          <a:xfrm>
            <a:off x="533399" y="4583162"/>
            <a:ext cx="8399344" cy="1754326"/>
          </a:xfrm>
          <a:prstGeom prst="rect">
            <a:avLst/>
          </a:prstGeom>
          <a:noFill/>
        </p:spPr>
        <p:txBody>
          <a:bodyPr wrap="square" lIns="91440" tIns="45720" rIns="91440" bIns="45720" rtlCol="0" anchor="t">
            <a:spAutoFit/>
          </a:bodyPr>
          <a:lstStyle/>
          <a:p>
            <a:r>
              <a:rPr lang="en-US" b="1"/>
              <a:t>Question: </a:t>
            </a:r>
            <a:r>
              <a:rPr lang="en-US"/>
              <a:t>Will PCP’s be required to relinquish behavioral health services to a subcontracted entity? </a:t>
            </a:r>
          </a:p>
          <a:p>
            <a:endParaRPr lang="en-US"/>
          </a:p>
          <a:p>
            <a:r>
              <a:rPr lang="en-US" b="1"/>
              <a:t>Answer: </a:t>
            </a:r>
            <a:r>
              <a:rPr lang="en-US"/>
              <a:t>PCPs will not be required to relinquish behavioral health services to a subcontracted entity, if they employee behavioral health providers and are contracted with the plan.</a:t>
            </a:r>
            <a:endParaRPr lang="en-US">
              <a:cs typeface="Calibri"/>
            </a:endParaRPr>
          </a:p>
        </p:txBody>
      </p:sp>
    </p:spTree>
    <p:extLst>
      <p:ext uri="{BB962C8B-B14F-4D97-AF65-F5344CB8AC3E}">
        <p14:creationId xmlns:p14="http://schemas.microsoft.com/office/powerpoint/2010/main" val="361273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marR="0" lvl="0" indent="-225425" algn="l" defTabSz="914400" rtl="0" eaLnBrk="1" fontAlgn="base" latinLnBrk="0" hangingPunct="1">
              <a:lnSpc>
                <a:spcPct val="100000"/>
              </a:lnSpc>
              <a:spcBef>
                <a:spcPts val="300"/>
              </a:spcBef>
              <a:spcAft>
                <a:spcPts val="300"/>
              </a:spcAft>
              <a:buClrTx/>
              <a:buSzTx/>
              <a:buFont typeface="Symbol"/>
              <a:buChar char=""/>
              <a:tabLst/>
              <a:defRPr/>
            </a:pPr>
            <a:endParaRPr kumimoji="0" lang="en-US" sz="1400" b="0" i="0" u="none" strike="noStrike" kern="0" cap="none" spc="0" normalizeH="0" baseline="0" noProof="0">
              <a:ln>
                <a:noFill/>
              </a:ln>
              <a:solidFill>
                <a:srgbClr val="000000"/>
              </a:solidFill>
              <a:effectLst/>
              <a:uLnTx/>
              <a:uFillTx/>
              <a:latin typeface="Calibri"/>
              <a:ea typeface="Calibri"/>
              <a:cs typeface="Times New Roman"/>
            </a:endParaRP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14"/>
          </p:nvPr>
        </p:nvSpPr>
        <p:spPr>
          <a:xfrm>
            <a:off x="8305800" y="6573308"/>
            <a:ext cx="564098" cy="284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977224AB-04C9-4A0A-AE4B-36DBB54DBE54}"/>
              </a:ext>
            </a:extLst>
          </p:cNvPr>
          <p:cNvGraphicFramePr>
            <a:graphicFrameLocks noGrp="1"/>
          </p:cNvGraphicFramePr>
          <p:nvPr>
            <p:extLst>
              <p:ext uri="{D42A27DB-BD31-4B8C-83A1-F6EECF244321}">
                <p14:modId xmlns:p14="http://schemas.microsoft.com/office/powerpoint/2010/main" val="2886313695"/>
              </p:ext>
            </p:extLst>
          </p:nvPr>
        </p:nvGraphicFramePr>
        <p:xfrm>
          <a:off x="304800" y="4866640"/>
          <a:ext cx="4191000" cy="1938001"/>
        </p:xfrm>
        <a:graphic>
          <a:graphicData uri="http://schemas.openxmlformats.org/drawingml/2006/table">
            <a:tbl>
              <a:tblPr firstRow="1" bandRow="1">
                <a:tableStyleId>{21E4AEA4-8DFA-4A89-87EB-49C32662AFE0}</a:tableStyleId>
              </a:tblPr>
              <a:tblGrid>
                <a:gridCol w="4191000">
                  <a:extLst>
                    <a:ext uri="{9D8B030D-6E8A-4147-A177-3AD203B41FA5}">
                      <a16:colId xmlns:a16="http://schemas.microsoft.com/office/drawing/2014/main" val="804010002"/>
                    </a:ext>
                  </a:extLst>
                </a:gridCol>
              </a:tblGrid>
              <a:tr h="335299">
                <a:tc>
                  <a:txBody>
                    <a:bodyPr/>
                    <a:lstStyle/>
                    <a:p>
                      <a:pPr algn="ctr"/>
                      <a:r>
                        <a:rPr lang="en-US" sz="1750"/>
                        <a:t>Specialized Plan for Children in Foster Care</a:t>
                      </a:r>
                    </a:p>
                  </a:txBody>
                  <a:tcPr marL="100584" marR="100584"/>
                </a:tc>
                <a:extLst>
                  <a:ext uri="{0D108BD9-81ED-4DB2-BD59-A6C34878D82A}">
                    <a16:rowId xmlns:a16="http://schemas.microsoft.com/office/drawing/2014/main" val="2363475112"/>
                  </a:ext>
                </a:extLst>
              </a:tr>
              <a:tr h="15798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a:effectLst/>
                        </a:rPr>
                        <a:t>A Specialized Plan for Children in Foster Care </a:t>
                      </a:r>
                      <a:r>
                        <a:rPr lang="en-US" sz="1350" kern="1200">
                          <a:effectLst/>
                        </a:rPr>
                        <a:t>will be available to children in foster care and children in adoptive placement and adults formerly in foster care up to the age of 26.  It will cover a </a:t>
                      </a:r>
                      <a:r>
                        <a:rPr lang="en-US" sz="1350" kern="1200">
                          <a:solidFill>
                            <a:schemeClr val="dk1"/>
                          </a:solidFill>
                          <a:effectLst/>
                          <a:latin typeface="+mn-lt"/>
                          <a:ea typeface="+mn-ea"/>
                          <a:cs typeface="+mn-cs"/>
                        </a:rPr>
                        <a:t>will provide integrated physical health, behavioral health, pharmacy, and long-term services and supports.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kern="1200">
                        <a:solidFill>
                          <a:schemeClr val="dk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graphicFrame>
        <p:nvGraphicFramePr>
          <p:cNvPr id="15" name="Table 14">
            <a:extLst>
              <a:ext uri="{FF2B5EF4-FFF2-40B4-BE49-F238E27FC236}">
                <a16:creationId xmlns:a16="http://schemas.microsoft.com/office/drawing/2014/main" id="{88F53CC1-D8BE-4D99-AFC0-21278A00A5EA}"/>
              </a:ext>
            </a:extLst>
          </p:cNvPr>
          <p:cNvGraphicFramePr>
            <a:graphicFrameLocks noGrp="1"/>
          </p:cNvGraphicFramePr>
          <p:nvPr>
            <p:extLst>
              <p:ext uri="{D42A27DB-BD31-4B8C-83A1-F6EECF244321}">
                <p14:modId xmlns:p14="http://schemas.microsoft.com/office/powerpoint/2010/main" val="3110491032"/>
              </p:ext>
            </p:extLst>
          </p:nvPr>
        </p:nvGraphicFramePr>
        <p:xfrm>
          <a:off x="4602480" y="2116822"/>
          <a:ext cx="4191000" cy="2668538"/>
        </p:xfrm>
        <a:graphic>
          <a:graphicData uri="http://schemas.openxmlformats.org/drawingml/2006/table">
            <a:tbl>
              <a:tblPr firstRow="1" bandRow="1">
                <a:tableStyleId>{7DF18680-E054-41AD-8BC1-D1AEF772440D}</a:tableStyleId>
              </a:tblPr>
              <a:tblGrid>
                <a:gridCol w="4191000">
                  <a:extLst>
                    <a:ext uri="{9D8B030D-6E8A-4147-A177-3AD203B41FA5}">
                      <a16:colId xmlns:a16="http://schemas.microsoft.com/office/drawing/2014/main" val="804010002"/>
                    </a:ext>
                  </a:extLst>
                </a:gridCol>
              </a:tblGrid>
              <a:tr h="473978">
                <a:tc>
                  <a:txBody>
                    <a:bodyPr/>
                    <a:lstStyle/>
                    <a:p>
                      <a:pPr algn="ctr"/>
                      <a:r>
                        <a:rPr lang="en-US" sz="1750"/>
                        <a:t>BH I/DD Tailored Plan</a:t>
                      </a:r>
                    </a:p>
                  </a:txBody>
                  <a:tcPr marL="100584" marR="100584" anchor="ctr"/>
                </a:tc>
                <a:extLst>
                  <a:ext uri="{0D108BD9-81ED-4DB2-BD59-A6C34878D82A}">
                    <a16:rowId xmlns:a16="http://schemas.microsoft.com/office/drawing/2014/main" val="2363475112"/>
                  </a:ext>
                </a:extLst>
              </a:tr>
              <a:tr h="16377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a:effectLst/>
                        </a:rPr>
                        <a:t>Behavioral Health (BH) Intellectual/ Developmental Disability (I/DD) Tailored Plans </a:t>
                      </a:r>
                      <a:r>
                        <a:rPr lang="en-US" sz="1350" kern="1200">
                          <a:effectLst/>
                        </a:rPr>
                        <a:t>will provide the same services as Standard Plans, as well as </a:t>
                      </a:r>
                      <a:r>
                        <a:rPr lang="en-US" sz="1350" kern="1200">
                          <a:solidFill>
                            <a:schemeClr val="tx1"/>
                          </a:solidFill>
                          <a:effectLst/>
                        </a:rPr>
                        <a:t>additional specialized services for individuals with significant behavioral health conditions, I/DDs, and traumatic brain injury, as well as people utilizing state-funded and waiver services. The Department released the BH I/DD Tailored Plan </a:t>
                      </a:r>
                      <a:r>
                        <a:rPr lang="en-US" sz="1350" kern="1200">
                          <a:solidFill>
                            <a:schemeClr val="tx1"/>
                          </a:solidFill>
                          <a:effectLst/>
                          <a:hlinkClick r:id="rId6"/>
                        </a:rPr>
                        <a:t>Request for Applications (RFA)</a:t>
                      </a:r>
                      <a:r>
                        <a:rPr lang="en-US" sz="1350" kern="1200">
                          <a:solidFill>
                            <a:schemeClr val="tx1"/>
                          </a:solidFill>
                          <a:effectLst/>
                        </a:rPr>
                        <a:t> on November 13, 2020 and expects these plans to launch in </a:t>
                      </a:r>
                      <a:r>
                        <a:rPr lang="en-US" sz="1350" b="1" kern="1200">
                          <a:solidFill>
                            <a:schemeClr val="tx1"/>
                          </a:solidFill>
                          <a:effectLst/>
                        </a:rPr>
                        <a:t>July 2022</a:t>
                      </a:r>
                      <a:r>
                        <a:rPr lang="en-US" sz="1350" kern="1200">
                          <a:solidFill>
                            <a:schemeClr val="tx1"/>
                          </a:solidFill>
                          <a:effectLst/>
                        </a:rPr>
                        <a:t>. </a:t>
                      </a:r>
                      <a:endParaRPr lang="en-US" sz="1350" kern="1200">
                        <a:solidFill>
                          <a:schemeClr val="tx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graphicFrame>
        <p:nvGraphicFramePr>
          <p:cNvPr id="16" name="Table 15">
            <a:extLst>
              <a:ext uri="{FF2B5EF4-FFF2-40B4-BE49-F238E27FC236}">
                <a16:creationId xmlns:a16="http://schemas.microsoft.com/office/drawing/2014/main" id="{2A2D6E37-F466-48E7-A843-1761CDE15B32}"/>
              </a:ext>
            </a:extLst>
          </p:cNvPr>
          <p:cNvGraphicFramePr>
            <a:graphicFrameLocks noGrp="1"/>
          </p:cNvGraphicFramePr>
          <p:nvPr>
            <p:extLst>
              <p:ext uri="{D42A27DB-BD31-4B8C-83A1-F6EECF244321}">
                <p14:modId xmlns:p14="http://schemas.microsoft.com/office/powerpoint/2010/main" val="1769536535"/>
              </p:ext>
            </p:extLst>
          </p:nvPr>
        </p:nvGraphicFramePr>
        <p:xfrm>
          <a:off x="4602480" y="4866640"/>
          <a:ext cx="4191000" cy="1954935"/>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804010002"/>
                    </a:ext>
                  </a:extLst>
                </a:gridCol>
              </a:tblGrid>
              <a:tr h="325985">
                <a:tc>
                  <a:txBody>
                    <a:bodyPr/>
                    <a:lstStyle/>
                    <a:p>
                      <a:pPr algn="ctr"/>
                      <a:r>
                        <a:rPr lang="en-US" sz="1800"/>
                        <a:t>EBCI Tribal Option</a:t>
                      </a:r>
                    </a:p>
                  </a:txBody>
                  <a:tcPr marL="100584" marR="100584"/>
                </a:tc>
                <a:extLst>
                  <a:ext uri="{0D108BD9-81ED-4DB2-BD59-A6C34878D82A}">
                    <a16:rowId xmlns:a16="http://schemas.microsoft.com/office/drawing/2014/main" val="2363475112"/>
                  </a:ext>
                </a:extLst>
              </a:tr>
              <a:tr h="1589175">
                <a:tc>
                  <a:txBody>
                    <a:bodyPr/>
                    <a:lstStyle/>
                    <a:p>
                      <a:r>
                        <a:rPr lang="en-US" sz="1350" b="1" kern="1200">
                          <a:effectLst/>
                        </a:rPr>
                        <a:t>The Eastern Band of Cherokee Indians (EBCI) Tribal Option </a:t>
                      </a:r>
                      <a:r>
                        <a:rPr lang="en-US" sz="1350" kern="1200">
                          <a:effectLst/>
                        </a:rPr>
                        <a:t>will be available to tribal members and their families and will be managed by the Cherokee Indian Hospital Authority (CIHA).</a:t>
                      </a:r>
                      <a:r>
                        <a:rPr lang="en-US" sz="1350" kern="1200">
                          <a:solidFill>
                            <a:schemeClr val="dk1"/>
                          </a:solidFill>
                          <a:effectLst/>
                          <a:latin typeface="+mn-lt"/>
                          <a:ea typeface="+mn-ea"/>
                          <a:cs typeface="+mn-cs"/>
                        </a:rPr>
                        <a:t> The Tribal Option will be a primary care case management entity, which will have a strong focus on primary care and providing care management services.</a:t>
                      </a:r>
                    </a:p>
                  </a:txBody>
                  <a:tcPr marL="274320" marR="182880" marB="91440"/>
                </a:tc>
                <a:extLst>
                  <a:ext uri="{0D108BD9-81ED-4DB2-BD59-A6C34878D82A}">
                    <a16:rowId xmlns:a16="http://schemas.microsoft.com/office/drawing/2014/main" val="3353790176"/>
                  </a:ext>
                </a:extLst>
              </a:tr>
            </a:tbl>
          </a:graphicData>
        </a:graphic>
      </p:graphicFrame>
      <p:graphicFrame>
        <p:nvGraphicFramePr>
          <p:cNvPr id="17" name="Table 16">
            <a:extLst>
              <a:ext uri="{FF2B5EF4-FFF2-40B4-BE49-F238E27FC236}">
                <a16:creationId xmlns:a16="http://schemas.microsoft.com/office/drawing/2014/main" id="{14A230B9-B0BD-418C-A68C-940199F6B824}"/>
              </a:ext>
            </a:extLst>
          </p:cNvPr>
          <p:cNvGraphicFramePr>
            <a:graphicFrameLocks noGrp="1"/>
          </p:cNvGraphicFramePr>
          <p:nvPr>
            <p:extLst>
              <p:ext uri="{D42A27DB-BD31-4B8C-83A1-F6EECF244321}">
                <p14:modId xmlns:p14="http://schemas.microsoft.com/office/powerpoint/2010/main" val="1705883502"/>
              </p:ext>
            </p:extLst>
          </p:nvPr>
        </p:nvGraphicFramePr>
        <p:xfrm>
          <a:off x="304800" y="2116822"/>
          <a:ext cx="4191000" cy="2668538"/>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804010002"/>
                    </a:ext>
                  </a:extLst>
                </a:gridCol>
              </a:tblGrid>
              <a:tr h="533708">
                <a:tc>
                  <a:txBody>
                    <a:bodyPr/>
                    <a:lstStyle/>
                    <a:p>
                      <a:pPr algn="ctr"/>
                      <a:r>
                        <a:rPr lang="en-US" sz="1750"/>
                        <a:t>Standard Plan</a:t>
                      </a:r>
                    </a:p>
                  </a:txBody>
                  <a:tcPr marL="100584" marR="100584" anchor="ctr"/>
                </a:tc>
                <a:extLst>
                  <a:ext uri="{0D108BD9-81ED-4DB2-BD59-A6C34878D82A}">
                    <a16:rowId xmlns:a16="http://schemas.microsoft.com/office/drawing/2014/main" val="2363475112"/>
                  </a:ext>
                </a:extLst>
              </a:tr>
              <a:tr h="21348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a:solidFill>
                            <a:schemeClr val="tx1"/>
                          </a:solidFill>
                          <a:effectLst/>
                        </a:rPr>
                        <a:t>Standard Plans </a:t>
                      </a:r>
                      <a:r>
                        <a:rPr lang="en-US" sz="1350" kern="1200">
                          <a:solidFill>
                            <a:schemeClr val="tx1"/>
                          </a:solidFill>
                          <a:effectLst/>
                        </a:rPr>
                        <a:t>will provide integrated physical health, behavioral health, pharmacy, and long-term services and supports to the majority of Medicaid beneficiaries, as well as programs and services that address other unmet health related resource needs. Standard Plans will launch in </a:t>
                      </a:r>
                      <a:r>
                        <a:rPr lang="en-US" sz="1350" b="1" kern="1200">
                          <a:solidFill>
                            <a:schemeClr val="tx1"/>
                          </a:solidFill>
                          <a:effectLst/>
                        </a:rPr>
                        <a:t>July 2021.</a:t>
                      </a:r>
                      <a:r>
                        <a:rPr lang="en-US" sz="1350" kern="1200">
                          <a:solidFill>
                            <a:schemeClr val="tx1"/>
                          </a:solidFill>
                          <a:effectLst/>
                        </a:rPr>
                        <a:t> </a:t>
                      </a:r>
                      <a:endParaRPr lang="en-US" sz="1350" kern="1200">
                        <a:solidFill>
                          <a:schemeClr val="tx1"/>
                        </a:solidFill>
                        <a:effectLst/>
                        <a:latin typeface="+mn-lt"/>
                        <a:ea typeface="+mn-ea"/>
                        <a:cs typeface="+mn-cs"/>
                      </a:endParaRPr>
                    </a:p>
                  </a:txBody>
                  <a:tcPr marL="274320" marR="182880" marB="91440"/>
                </a:tc>
                <a:extLst>
                  <a:ext uri="{0D108BD9-81ED-4DB2-BD59-A6C34878D82A}">
                    <a16:rowId xmlns:a16="http://schemas.microsoft.com/office/drawing/2014/main" val="3353790176"/>
                  </a:ext>
                </a:extLst>
              </a:tr>
            </a:tbl>
          </a:graphicData>
        </a:graphic>
      </p:graphicFrame>
      <p:sp>
        <p:nvSpPr>
          <p:cNvPr id="13" name="Title 1">
            <a:extLst>
              <a:ext uri="{FF2B5EF4-FFF2-40B4-BE49-F238E27FC236}">
                <a16:creationId xmlns:a16="http://schemas.microsoft.com/office/drawing/2014/main" id="{E69EC2EF-C6C8-46F1-8C66-85D8D5EE6A45}"/>
              </a:ext>
            </a:extLst>
          </p:cNvPr>
          <p:cNvSpPr>
            <a:spLocks noGrp="1"/>
          </p:cNvSpPr>
          <p:nvPr>
            <p:ph type="title"/>
          </p:nvPr>
        </p:nvSpPr>
        <p:spPr>
          <a:xfrm>
            <a:off x="0" y="609600"/>
            <a:ext cx="7843267" cy="548640"/>
          </a:xfrm>
        </p:spPr>
        <p:txBody>
          <a:bodyPr/>
          <a:lstStyle/>
          <a:p>
            <a:r>
              <a:rPr lang="en-US" sz="2800"/>
              <a:t>Medicaid Managed Care Overview</a:t>
            </a:r>
            <a:endParaRPr lang="en-US" sz="2800" b="0"/>
          </a:p>
        </p:txBody>
      </p:sp>
      <p:sp>
        <p:nvSpPr>
          <p:cNvPr id="18" name="Rectangle 17">
            <a:extLst>
              <a:ext uri="{FF2B5EF4-FFF2-40B4-BE49-F238E27FC236}">
                <a16:creationId xmlns:a16="http://schemas.microsoft.com/office/drawing/2014/main" id="{63E690C5-F6CB-43C7-A76E-7756345425C7}"/>
              </a:ext>
            </a:extLst>
          </p:cNvPr>
          <p:cNvSpPr/>
          <p:nvPr/>
        </p:nvSpPr>
        <p:spPr bwMode="auto">
          <a:xfrm>
            <a:off x="0" y="1219200"/>
            <a:ext cx="9146815" cy="78638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Over the next two years, North Carolina will transition from a predominantly fee-for-service delivery system to Medicaid managed care. With this transition, the state will offer four types of managed care products that will provide integrated, whole-person care.</a:t>
            </a:r>
          </a:p>
        </p:txBody>
      </p:sp>
      <p:sp>
        <p:nvSpPr>
          <p:cNvPr id="20" name="Rectangle 19">
            <a:extLst>
              <a:ext uri="{FF2B5EF4-FFF2-40B4-BE49-F238E27FC236}">
                <a16:creationId xmlns:a16="http://schemas.microsoft.com/office/drawing/2014/main" id="{FF2E6B2C-104F-4E94-83A1-453AC5C0F2F8}"/>
              </a:ext>
            </a:extLst>
          </p:cNvPr>
          <p:cNvSpPr/>
          <p:nvPr/>
        </p:nvSpPr>
        <p:spPr>
          <a:xfrm>
            <a:off x="346744" y="2103120"/>
            <a:ext cx="4129973" cy="2697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C16452F-FE26-4398-8AF9-24CF27CC4442}"/>
              </a:ext>
            </a:extLst>
          </p:cNvPr>
          <p:cNvSpPr/>
          <p:nvPr/>
        </p:nvSpPr>
        <p:spPr>
          <a:xfrm>
            <a:off x="4613944" y="2103120"/>
            <a:ext cx="4191000" cy="2697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86547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533399" y="461829"/>
            <a:ext cx="8153399" cy="66327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Process to Transition between Standard and Tailored Plans (cont.)</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40</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766811C-0DAD-4E85-8765-0A1EEDCB5749}"/>
              </a:ext>
            </a:extLst>
          </p:cNvPr>
          <p:cNvSpPr txBox="1"/>
          <p:nvPr/>
        </p:nvSpPr>
        <p:spPr>
          <a:xfrm>
            <a:off x="470646" y="1424899"/>
            <a:ext cx="8276372" cy="2662267"/>
          </a:xfrm>
          <a:prstGeom prst="rect">
            <a:avLst/>
          </a:prstGeom>
          <a:noFill/>
        </p:spPr>
        <p:txBody>
          <a:bodyPr wrap="square" lIns="91440" tIns="45720" rIns="91440" bIns="45720" rtlCol="0" anchor="t">
            <a:spAutoFit/>
          </a:bodyPr>
          <a:lstStyle/>
          <a:p>
            <a:r>
              <a:rPr lang="en-US" b="1"/>
              <a:t>Question: </a:t>
            </a:r>
            <a:r>
              <a:rPr lang="en-US"/>
              <a:t>How do transitions between Standard Plan and the LME-MCO (future BH I/DD Tailored Plans) work? </a:t>
            </a:r>
          </a:p>
          <a:p>
            <a:endParaRPr lang="en-US"/>
          </a:p>
          <a:p>
            <a:r>
              <a:rPr lang="en-US" b="1"/>
              <a:t>Answer: </a:t>
            </a:r>
            <a:r>
              <a:rPr lang="en-US"/>
              <a:t>When a member has a need for an LME-MCO only, or future BH I/DD Tailored Plan only, service they may make a request to transition through the Enrollment Broker (Medicaid Direct Transition Process).</a:t>
            </a:r>
          </a:p>
          <a:p>
            <a:pPr>
              <a:spcBef>
                <a:spcPts val="600"/>
              </a:spcBef>
            </a:pPr>
            <a:r>
              <a:rPr lang="en-US"/>
              <a:t>Standard Plans and BH I/DD Tailored Plans will be required to facilitate warm hand-offs between plans so individuals are supported, and pertinent clinical information is exchanged between the plans.​</a:t>
            </a:r>
            <a:endParaRPr lang="en-US">
              <a:solidFill>
                <a:srgbClr val="FF0000"/>
              </a:solidFill>
              <a:cs typeface="Calibri"/>
            </a:endParaRPr>
          </a:p>
        </p:txBody>
      </p:sp>
    </p:spTree>
    <p:extLst>
      <p:ext uri="{BB962C8B-B14F-4D97-AF65-F5344CB8AC3E}">
        <p14:creationId xmlns:p14="http://schemas.microsoft.com/office/powerpoint/2010/main" val="1702378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41</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A6368E-8AD3-4BE6-ABEA-ABA872DA1FA1}"/>
              </a:ext>
            </a:extLst>
          </p:cNvPr>
          <p:cNvSpPr txBox="1"/>
          <p:nvPr/>
        </p:nvSpPr>
        <p:spPr>
          <a:xfrm>
            <a:off x="533399" y="3283041"/>
            <a:ext cx="7924802" cy="2585323"/>
          </a:xfrm>
          <a:prstGeom prst="rect">
            <a:avLst/>
          </a:prstGeom>
          <a:noFill/>
        </p:spPr>
        <p:txBody>
          <a:bodyPr wrap="square" lIns="91440" tIns="45720" rIns="91440" bIns="45720" rtlCol="0" anchor="t">
            <a:spAutoFit/>
          </a:bodyPr>
          <a:lstStyle/>
          <a:p>
            <a:r>
              <a:rPr lang="en-US" b="1"/>
              <a:t>Question: </a:t>
            </a:r>
            <a:r>
              <a:rPr lang="en-US"/>
              <a:t>What is the plan B if patients can't get into their regular behavioral health provider after July 1 (i.e., if current behavioral health providers drop Medicaid)?</a:t>
            </a:r>
          </a:p>
          <a:p>
            <a:endParaRPr lang="en-US"/>
          </a:p>
          <a:p>
            <a:r>
              <a:rPr lang="en-US" b="1"/>
              <a:t>Answer: </a:t>
            </a:r>
            <a:r>
              <a:rPr lang="en-US"/>
              <a:t>The Standard Plan is responsible for ensuring that members have access to all necessary services, including behavioral health services.  The member should be able to call the plan for referral and connection to an in-network behavioral health provider.  In addition, if the member has a Care Manager, that person can assist them in finding a new behavioral health provider.  </a:t>
            </a:r>
            <a:endParaRPr lang="en-US">
              <a:cs typeface="Calibri"/>
            </a:endParaRPr>
          </a:p>
        </p:txBody>
      </p:sp>
      <p:sp>
        <p:nvSpPr>
          <p:cNvPr id="7" name="Title 6">
            <a:extLst>
              <a:ext uri="{FF2B5EF4-FFF2-40B4-BE49-F238E27FC236}">
                <a16:creationId xmlns:a16="http://schemas.microsoft.com/office/drawing/2014/main" id="{313C2436-0D97-4D26-97BB-074908C4EF45}"/>
              </a:ext>
            </a:extLst>
          </p:cNvPr>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Provider Next Steps</a:t>
            </a:r>
          </a:p>
        </p:txBody>
      </p:sp>
      <p:sp>
        <p:nvSpPr>
          <p:cNvPr id="8" name="TextBox 7">
            <a:extLst>
              <a:ext uri="{FF2B5EF4-FFF2-40B4-BE49-F238E27FC236}">
                <a16:creationId xmlns:a16="http://schemas.microsoft.com/office/drawing/2014/main" id="{AE96684E-3EC3-450F-ADBD-E58253E7A284}"/>
              </a:ext>
            </a:extLst>
          </p:cNvPr>
          <p:cNvSpPr txBox="1"/>
          <p:nvPr/>
        </p:nvSpPr>
        <p:spPr>
          <a:xfrm>
            <a:off x="533399" y="1377768"/>
            <a:ext cx="8399345" cy="1200329"/>
          </a:xfrm>
          <a:prstGeom prst="rect">
            <a:avLst/>
          </a:prstGeom>
          <a:noFill/>
        </p:spPr>
        <p:txBody>
          <a:bodyPr wrap="square" lIns="91440" tIns="45720" rIns="91440" bIns="45720" rtlCol="0" anchor="t">
            <a:spAutoFit/>
          </a:bodyPr>
          <a:lstStyle/>
          <a:p>
            <a:r>
              <a:rPr lang="en-US" b="1"/>
              <a:t>Question: </a:t>
            </a:r>
            <a:r>
              <a:rPr lang="en-US"/>
              <a:t>What if I am part of big health system, is all this contracting happening in the background? </a:t>
            </a:r>
          </a:p>
          <a:p>
            <a:endParaRPr lang="en-US">
              <a:solidFill>
                <a:srgbClr val="FF0000"/>
              </a:solidFill>
            </a:endParaRPr>
          </a:p>
          <a:p>
            <a:r>
              <a:rPr lang="en-US" b="1"/>
              <a:t>Answer: </a:t>
            </a:r>
            <a:r>
              <a:rPr lang="en-US"/>
              <a:t>You need to talk with your health system.</a:t>
            </a:r>
          </a:p>
        </p:txBody>
      </p:sp>
    </p:spTree>
    <p:extLst>
      <p:ext uri="{BB962C8B-B14F-4D97-AF65-F5344CB8AC3E}">
        <p14:creationId xmlns:p14="http://schemas.microsoft.com/office/powerpoint/2010/main" val="2491293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Provider Next Steps (cont.)</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42</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A6368E-8AD3-4BE6-ABEA-ABA872DA1FA1}"/>
              </a:ext>
            </a:extLst>
          </p:cNvPr>
          <p:cNvSpPr txBox="1"/>
          <p:nvPr/>
        </p:nvSpPr>
        <p:spPr>
          <a:xfrm>
            <a:off x="533399" y="1509360"/>
            <a:ext cx="8229597" cy="3139321"/>
          </a:xfrm>
          <a:prstGeom prst="rect">
            <a:avLst/>
          </a:prstGeom>
          <a:noFill/>
        </p:spPr>
        <p:txBody>
          <a:bodyPr wrap="square" lIns="91440" tIns="45720" rIns="91440" bIns="45720" rtlCol="0" anchor="t">
            <a:spAutoFit/>
          </a:bodyPr>
          <a:lstStyle/>
          <a:p>
            <a:r>
              <a:rPr lang="en-US" b="1"/>
              <a:t>Question: </a:t>
            </a:r>
            <a:r>
              <a:rPr lang="en-US"/>
              <a:t>I don’t think most of my behavioral health providers I refer to are signed up with Standard Plans. Does the State have a list we can check?</a:t>
            </a:r>
          </a:p>
          <a:p>
            <a:endParaRPr lang="en-US"/>
          </a:p>
          <a:p>
            <a:r>
              <a:rPr lang="en-US" b="1"/>
              <a:t>Answer: </a:t>
            </a:r>
            <a:r>
              <a:rPr lang="en-US"/>
              <a:t>Providers can use the Enrollment Broker’s Provider Directory tool that contains all active Medicaid and NC Health Choice providers, including primary care providers, specialists, hospitals, and facilities. Once the tool is live at the end of January, this tool can be used to search to search for behavioral health providers, as well as the health plans to which they are contracted. In addition to this, the Department is publishing a weekly report starting this month where providers can view this information before the directory is live. More information will be sent out at the end of this week in a Medicaid Bulletin.</a:t>
            </a:r>
            <a:endParaRPr lang="en-US">
              <a:cs typeface="Calibri"/>
            </a:endParaRPr>
          </a:p>
        </p:txBody>
      </p:sp>
    </p:spTree>
    <p:extLst>
      <p:ext uri="{BB962C8B-B14F-4D97-AF65-F5344CB8AC3E}">
        <p14:creationId xmlns:p14="http://schemas.microsoft.com/office/powerpoint/2010/main" val="2393086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Provider Next Steps (cont.)</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43</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49D5C9-0A9F-4E52-A008-62636262BCE8}"/>
              </a:ext>
            </a:extLst>
          </p:cNvPr>
          <p:cNvSpPr txBox="1"/>
          <p:nvPr/>
        </p:nvSpPr>
        <p:spPr>
          <a:xfrm>
            <a:off x="533400" y="1295400"/>
            <a:ext cx="8336498" cy="2200602"/>
          </a:xfrm>
          <a:prstGeom prst="rect">
            <a:avLst/>
          </a:prstGeom>
          <a:noFill/>
        </p:spPr>
        <p:txBody>
          <a:bodyPr wrap="square" rtlCol="0">
            <a:spAutoFit/>
          </a:bodyPr>
          <a:lstStyle/>
          <a:p>
            <a:r>
              <a:rPr lang="en-US" b="1"/>
              <a:t>Question: </a:t>
            </a:r>
            <a:r>
              <a:rPr lang="en-US"/>
              <a:t>What is the payment rate the Standard Plans will use for behavioral health, is that going to be less than the current LME-MCO payment? We still can't get fee schedules for behavioral health from the plans. </a:t>
            </a:r>
          </a:p>
          <a:p>
            <a:endParaRPr lang="en-US" sz="1100"/>
          </a:p>
          <a:p>
            <a:r>
              <a:rPr lang="en-US" b="1"/>
              <a:t>Answer: </a:t>
            </a:r>
            <a:r>
              <a:rPr lang="en-US" sz="1800">
                <a:solidFill>
                  <a:srgbClr val="000000"/>
                </a:solidFill>
                <a:effectLst/>
                <a:latin typeface="Calibri" panose="020F0502020204030204" pitchFamily="34" charset="0"/>
              </a:rPr>
              <a:t>There is no rate floor for behavioral health services (other than for psychiatrists who fall under the physician rate floor). Each Standard Plan will develop their own fee schedule for behavioral health. Providers should work with the Standard Plans during contracting to negotiate their behavioral health rates.</a:t>
            </a:r>
            <a:endParaRPr lang="en-US"/>
          </a:p>
        </p:txBody>
      </p:sp>
      <p:sp>
        <p:nvSpPr>
          <p:cNvPr id="14" name="TextBox 13">
            <a:extLst>
              <a:ext uri="{FF2B5EF4-FFF2-40B4-BE49-F238E27FC236}">
                <a16:creationId xmlns:a16="http://schemas.microsoft.com/office/drawing/2014/main" id="{9FE1B827-3C3E-4DD9-8883-466881F4FB4C}"/>
              </a:ext>
            </a:extLst>
          </p:cNvPr>
          <p:cNvSpPr txBox="1"/>
          <p:nvPr/>
        </p:nvSpPr>
        <p:spPr>
          <a:xfrm>
            <a:off x="533399" y="4810972"/>
            <a:ext cx="8195429" cy="923330"/>
          </a:xfrm>
          <a:prstGeom prst="rect">
            <a:avLst/>
          </a:prstGeom>
          <a:noFill/>
        </p:spPr>
        <p:txBody>
          <a:bodyPr wrap="square" rtlCol="0">
            <a:spAutoFit/>
          </a:bodyPr>
          <a:lstStyle/>
          <a:p>
            <a:r>
              <a:rPr lang="en-US" b="1"/>
              <a:t>Question: </a:t>
            </a:r>
            <a:r>
              <a:rPr lang="en-US"/>
              <a:t>How do I know what Standard Plan a member is enrolled with?</a:t>
            </a:r>
          </a:p>
          <a:p>
            <a:endParaRPr lang="en-US"/>
          </a:p>
          <a:p>
            <a:r>
              <a:rPr lang="en-US" b="1"/>
              <a:t>Answer: </a:t>
            </a:r>
            <a:r>
              <a:rPr lang="en-US"/>
              <a:t>This will be on the member’s Medicaid ID and in NC Tracks.</a:t>
            </a:r>
          </a:p>
        </p:txBody>
      </p:sp>
    </p:spTree>
    <p:extLst>
      <p:ext uri="{BB962C8B-B14F-4D97-AF65-F5344CB8AC3E}">
        <p14:creationId xmlns:p14="http://schemas.microsoft.com/office/powerpoint/2010/main" val="2252311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13410"/>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Common Provider Questions on Provider Next Steps (cont.)</a:t>
            </a:r>
          </a:p>
        </p:txBody>
      </p:sp>
      <p:sp>
        <p:nvSpPr>
          <p:cNvPr id="29" name="Slide Number Placeholder 16"/>
          <p:cNvSpPr>
            <a:spLocks noGrp="1"/>
          </p:cNvSpPr>
          <p:nvPr>
            <p:ph type="sldNum" sz="quarter" idx="4294967295"/>
          </p:nvPr>
        </p:nvSpPr>
        <p:spPr>
          <a:xfrm>
            <a:off x="8305800" y="6573308"/>
            <a:ext cx="564098" cy="284692"/>
          </a:xfrm>
          <a:prstGeom prst="rect">
            <a:avLst/>
          </a:prstGeom>
        </p:spPr>
        <p:txBody>
          <a:bodyPr/>
          <a:lstStyle/>
          <a:p>
            <a:fld id="{11F27F3A-B3E9-41ED-AF8F-A365F10BB65F}" type="slidenum">
              <a:rPr lang="en-US" b="1" smtClean="0">
                <a:latin typeface="Calibri" panose="020F0502020204030204" pitchFamily="34" charset="0"/>
              </a:rPr>
              <a:pPr/>
              <a:t>44</a:t>
            </a:fld>
            <a:endParaRPr lang="en-US" b="1">
              <a:latin typeface="Calibri" panose="020F0502020204030204" pitchFamily="34" charset="0"/>
            </a:endParaRPr>
          </a:p>
        </p:txBody>
      </p:sp>
      <p:cxnSp>
        <p:nvCxnSpPr>
          <p:cNvPr id="6" name="Straight Connector 5">
            <a:extLst>
              <a:ext uri="{FF2B5EF4-FFF2-40B4-BE49-F238E27FC236}">
                <a16:creationId xmlns:a16="http://schemas.microsoft.com/office/drawing/2014/main" id="{78594104-7F8D-4D53-B0C1-7BC1027CB3DA}"/>
              </a:ext>
            </a:extLst>
          </p:cNvPr>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7E2406-58D8-4B5C-9335-BF0F9614B56B}"/>
              </a:ext>
            </a:extLst>
          </p:cNvPr>
          <p:cNvSpPr txBox="1"/>
          <p:nvPr/>
        </p:nvSpPr>
        <p:spPr>
          <a:xfrm>
            <a:off x="533399" y="1493585"/>
            <a:ext cx="8191499" cy="1477328"/>
          </a:xfrm>
          <a:prstGeom prst="rect">
            <a:avLst/>
          </a:prstGeom>
          <a:noFill/>
        </p:spPr>
        <p:txBody>
          <a:bodyPr wrap="square" lIns="91440" tIns="45720" rIns="91440" bIns="45720" rtlCol="0" anchor="t">
            <a:spAutoFit/>
          </a:bodyPr>
          <a:lstStyle/>
          <a:p>
            <a:r>
              <a:rPr lang="en-US" b="1"/>
              <a:t>Question: </a:t>
            </a:r>
            <a:r>
              <a:rPr lang="en-US"/>
              <a:t>Will Standard Plans offer telehealth for behavioral health and I/DD services? </a:t>
            </a:r>
          </a:p>
          <a:p>
            <a:endParaRPr lang="en-US"/>
          </a:p>
          <a:p>
            <a:r>
              <a:rPr lang="en-US" b="1"/>
              <a:t>Answer: </a:t>
            </a:r>
            <a:r>
              <a:rPr lang="en-US"/>
              <a:t>Yes, Standard Plans may offer telehealth services for certain behavioral health and I/DD services. </a:t>
            </a:r>
          </a:p>
        </p:txBody>
      </p:sp>
    </p:spTree>
    <p:extLst>
      <p:ext uri="{BB962C8B-B14F-4D97-AF65-F5344CB8AC3E}">
        <p14:creationId xmlns:p14="http://schemas.microsoft.com/office/powerpoint/2010/main" val="3422259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EB5E-59B5-4006-9D86-E7D5049E2106}"/>
              </a:ext>
            </a:extLst>
          </p:cNvPr>
          <p:cNvSpPr>
            <a:spLocks noGrp="1"/>
          </p:cNvSpPr>
          <p:nvPr>
            <p:ph type="title"/>
          </p:nvPr>
        </p:nvSpPr>
        <p:spPr>
          <a:xfrm>
            <a:off x="628650" y="123231"/>
            <a:ext cx="7886700" cy="1325563"/>
          </a:xfrm>
          <a:solidFill>
            <a:srgbClr val="1F497D"/>
          </a:solidFill>
          <a:ln w="76200">
            <a:solidFill>
              <a:schemeClr val="tx1"/>
            </a:solidFill>
          </a:ln>
        </p:spPr>
        <p:txBody>
          <a:bodyPr>
            <a:normAutofit/>
          </a:bodyPr>
          <a:lstStyle/>
          <a:p>
            <a:pPr algn="ctr"/>
            <a:r>
              <a:rPr lang="en-US" sz="6000" b="1" dirty="0">
                <a:solidFill>
                  <a:schemeClr val="bg2"/>
                </a:solidFill>
                <a:latin typeface="+mn-lt"/>
              </a:rPr>
              <a:t>Questions?</a:t>
            </a:r>
          </a:p>
        </p:txBody>
      </p:sp>
      <p:sp>
        <p:nvSpPr>
          <p:cNvPr id="4" name="Slide Number Placeholder 3">
            <a:extLst>
              <a:ext uri="{FF2B5EF4-FFF2-40B4-BE49-F238E27FC236}">
                <a16:creationId xmlns:a16="http://schemas.microsoft.com/office/drawing/2014/main" id="{ECE86DEA-44C8-4F81-B98E-56A3DBC3ECA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6C444A-AE71-2245-A5E2-259B2E4965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indoor, lined, doughnut, made&#10;&#10;Description automatically generated">
            <a:extLst>
              <a:ext uri="{FF2B5EF4-FFF2-40B4-BE49-F238E27FC236}">
                <a16:creationId xmlns:a16="http://schemas.microsoft.com/office/drawing/2014/main" id="{9048412C-F957-4F62-8965-F2D71C25787C}"/>
              </a:ext>
            </a:extLst>
          </p:cNvPr>
          <p:cNvPicPr>
            <a:picLocks noChangeAspect="1"/>
          </p:cNvPicPr>
          <p:nvPr/>
        </p:nvPicPr>
        <p:blipFill>
          <a:blip r:embed="rId4"/>
          <a:stretch>
            <a:fillRect/>
          </a:stretch>
        </p:blipFill>
        <p:spPr>
          <a:xfrm>
            <a:off x="837905" y="1486502"/>
            <a:ext cx="7491628" cy="5371498"/>
          </a:xfrm>
          <a:prstGeom prst="rect">
            <a:avLst/>
          </a:prstGeom>
        </p:spPr>
      </p:pic>
    </p:spTree>
    <p:custDataLst>
      <p:tags r:id="rId1"/>
    </p:custDataLst>
    <p:extLst>
      <p:ext uri="{BB962C8B-B14F-4D97-AF65-F5344CB8AC3E}">
        <p14:creationId xmlns:p14="http://schemas.microsoft.com/office/powerpoint/2010/main" val="228618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590800"/>
            <a:ext cx="8382000" cy="1828800"/>
          </a:xfrm>
          <a:prstGeom prst="rect">
            <a:avLst/>
          </a:prstGeom>
          <a:solidFill>
            <a:srgbClr val="F0A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Calibri" panose="020F0502020204030204" pitchFamily="34" charset="0"/>
              </a:rPr>
              <a:t>Behavioral Health Benefits in Managed Care</a:t>
            </a:r>
          </a:p>
        </p:txBody>
      </p:sp>
      <p:sp>
        <p:nvSpPr>
          <p:cNvPr id="4" name="Rectangle 3"/>
          <p:cNvSpPr/>
          <p:nvPr/>
        </p:nvSpPr>
        <p:spPr>
          <a:xfrm>
            <a:off x="381000" y="838200"/>
            <a:ext cx="8382000" cy="5334000"/>
          </a:xfrm>
          <a:prstGeom prst="rect">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5</a:t>
            </a:fld>
            <a:endParaRPr lang="en-US" b="1">
              <a:latin typeface="Calibri" panose="020F0502020204030204" pitchFamily="34" charset="0"/>
            </a:endParaRPr>
          </a:p>
        </p:txBody>
      </p:sp>
    </p:spTree>
    <p:extLst>
      <p:ext uri="{BB962C8B-B14F-4D97-AF65-F5344CB8AC3E}">
        <p14:creationId xmlns:p14="http://schemas.microsoft.com/office/powerpoint/2010/main" val="31049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4054"/>
            <a:ext cx="7843267" cy="548640"/>
          </a:xfrm>
        </p:spPr>
        <p:txBody>
          <a:bodyPr/>
          <a:lstStyle/>
          <a:p>
            <a:r>
              <a:rPr lang="en-US" sz="2800"/>
              <a:t>Standard Plans and BH I/DD Tailored Plans </a:t>
            </a:r>
          </a:p>
        </p:txBody>
      </p:sp>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Rectangle 13"/>
          <p:cNvSpPr/>
          <p:nvPr/>
        </p:nvSpPr>
        <p:spPr bwMode="auto">
          <a:xfrm>
            <a:off x="0" y="2058959"/>
            <a:ext cx="9144000" cy="45069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marR="0" lvl="0" indent="-225425" algn="l" defTabSz="914400" rtl="0" eaLnBrk="1" fontAlgn="base" latinLnBrk="0" hangingPunct="1">
              <a:lnSpc>
                <a:spcPct val="100000"/>
              </a:lnSpc>
              <a:spcBef>
                <a:spcPts val="300"/>
              </a:spcBef>
              <a:spcAft>
                <a:spcPts val="300"/>
              </a:spcAft>
              <a:buClrTx/>
              <a:buSzTx/>
              <a:buFont typeface="Symbol"/>
              <a:buChar char=""/>
              <a:tabLst/>
              <a:defRPr/>
            </a:pPr>
            <a:endParaRPr kumimoji="0" lang="en-US" sz="1400" b="0" i="0" u="none" strike="noStrike" kern="0" cap="none" spc="0" normalizeH="0" baseline="0" noProof="0">
              <a:ln>
                <a:noFill/>
              </a:ln>
              <a:solidFill>
                <a:srgbClr val="000000"/>
              </a:solidFill>
              <a:effectLst/>
              <a:uLnTx/>
              <a:uFillTx/>
              <a:latin typeface="Calibri"/>
              <a:ea typeface="Calibri"/>
              <a:cs typeface="Times New Roman"/>
            </a:endParaRPr>
          </a:p>
        </p:txBody>
      </p:sp>
      <p:sp>
        <p:nvSpPr>
          <p:cNvPr id="4" name="Rectangle 3"/>
          <p:cNvSpPr/>
          <p:nvPr/>
        </p:nvSpPr>
        <p:spPr bwMode="auto">
          <a:xfrm>
            <a:off x="0" y="1193800"/>
            <a:ext cx="9147464" cy="10160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74320" tIns="50929" rIns="274320" bIns="50929"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Both Standard Plans and BH I/DD Tailored Plans will be integrated managed care products and will provide a robust set of physical health, behavioral health, long-term services and supports, and pharmacy benefits.</a:t>
            </a:r>
          </a:p>
        </p:txBody>
      </p:sp>
      <p:grpSp>
        <p:nvGrpSpPr>
          <p:cNvPr id="23" name="Group 22"/>
          <p:cNvGrpSpPr/>
          <p:nvPr/>
        </p:nvGrpSpPr>
        <p:grpSpPr>
          <a:xfrm>
            <a:off x="304800" y="2331644"/>
            <a:ext cx="8458199" cy="4145356"/>
            <a:chOff x="304800" y="2331644"/>
            <a:chExt cx="8458199" cy="4234214"/>
          </a:xfrm>
        </p:grpSpPr>
        <p:sp>
          <p:nvSpPr>
            <p:cNvPr id="24" name="Freeform 23"/>
            <p:cNvSpPr/>
            <p:nvPr/>
          </p:nvSpPr>
          <p:spPr>
            <a:xfrm>
              <a:off x="304800" y="2597324"/>
              <a:ext cx="8458199" cy="765450"/>
            </a:xfrm>
            <a:custGeom>
              <a:avLst/>
              <a:gdLst>
                <a:gd name="connsiteX0" fmla="*/ 0 w 8458199"/>
                <a:gd name="connsiteY0" fmla="*/ 0 h 765450"/>
                <a:gd name="connsiteX1" fmla="*/ 8458199 w 8458199"/>
                <a:gd name="connsiteY1" fmla="*/ 0 h 765450"/>
                <a:gd name="connsiteX2" fmla="*/ 8458199 w 8458199"/>
                <a:gd name="connsiteY2" fmla="*/ 765450 h 765450"/>
                <a:gd name="connsiteX3" fmla="*/ 0 w 8458199"/>
                <a:gd name="connsiteY3" fmla="*/ 765450 h 765450"/>
                <a:gd name="connsiteX4" fmla="*/ 0 w 8458199"/>
                <a:gd name="connsiteY4" fmla="*/ 0 h 76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765450">
                  <a:moveTo>
                    <a:pt x="0" y="0"/>
                  </a:moveTo>
                  <a:lnTo>
                    <a:pt x="8458199" y="0"/>
                  </a:lnTo>
                  <a:lnTo>
                    <a:pt x="8458199" y="765450"/>
                  </a:lnTo>
                  <a:lnTo>
                    <a:pt x="0" y="76545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US" sz="1800" b="0" i="0" u="none" strike="noStrike" kern="1200" cap="none" spc="0" normalizeH="0" baseline="0" noProof="0">
                  <a:ln/>
                  <a:solidFill>
                    <a:prstClr val="black"/>
                  </a:solidFill>
                  <a:effectLst/>
                  <a:uLnTx/>
                  <a:uFillTx/>
                  <a:latin typeface="Calibri"/>
                  <a:ea typeface="+mn-ea"/>
                  <a:cs typeface="+mn-cs"/>
                  <a:sym typeface="+mn-lt"/>
                </a:rPr>
                <a:t>Will serve the majority of the non-dual eligible Medicaid population</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4"/>
            <p:cNvSpPr/>
            <p:nvPr/>
          </p:nvSpPr>
          <p:spPr>
            <a:xfrm>
              <a:off x="727710" y="2331644"/>
              <a:ext cx="5920740" cy="531360"/>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mn-ea"/>
                  <a:cs typeface="+mn-cs"/>
                </a:rPr>
                <a:t>Standard Plans</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Freeform 25"/>
            <p:cNvSpPr/>
            <p:nvPr/>
          </p:nvSpPr>
          <p:spPr>
            <a:xfrm>
              <a:off x="304800" y="3725653"/>
              <a:ext cx="8458199" cy="2840205"/>
            </a:xfrm>
            <a:custGeom>
              <a:avLst/>
              <a:gdLst>
                <a:gd name="connsiteX0" fmla="*/ 0 w 8458199"/>
                <a:gd name="connsiteY0" fmla="*/ 0 h 2324700"/>
                <a:gd name="connsiteX1" fmla="*/ 8458199 w 8458199"/>
                <a:gd name="connsiteY1" fmla="*/ 0 h 2324700"/>
                <a:gd name="connsiteX2" fmla="*/ 8458199 w 8458199"/>
                <a:gd name="connsiteY2" fmla="*/ 2324700 h 2324700"/>
                <a:gd name="connsiteX3" fmla="*/ 0 w 8458199"/>
                <a:gd name="connsiteY3" fmla="*/ 2324700 h 2324700"/>
                <a:gd name="connsiteX4" fmla="*/ 0 w 8458199"/>
                <a:gd name="connsiteY4" fmla="*/ 0 h 232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199" h="2324700">
                  <a:moveTo>
                    <a:pt x="0" y="0"/>
                  </a:moveTo>
                  <a:lnTo>
                    <a:pt x="8458199" y="0"/>
                  </a:lnTo>
                  <a:lnTo>
                    <a:pt x="8458199" y="2324700"/>
                  </a:lnTo>
                  <a:lnTo>
                    <a:pt x="0" y="2324700"/>
                  </a:lnTo>
                  <a:lnTo>
                    <a:pt x="0" y="0"/>
                  </a:lnTo>
                  <a:close/>
                </a:path>
              </a:pathLst>
            </a:custGeom>
          </p:spPr>
          <p:style>
            <a:lnRef idx="2">
              <a:schemeClr val="accent2">
                <a:hueOff val="823765"/>
                <a:satOff val="29168"/>
                <a:lumOff val="-160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6450" tIns="374904" rIns="656450" bIns="128016" numCol="1" spcCol="1270" anchor="t" anchorCtr="0">
              <a:noAutofit/>
            </a:bodyPr>
            <a:lstStyle/>
            <a:p>
              <a:pPr marL="285750" marR="0" lvl="1" indent="-285750" algn="l" defTabSz="800100" rtl="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Targeted toward populations with: </a:t>
              </a:r>
            </a:p>
            <a:p>
              <a:pPr marL="742950" marR="0" lvl="2"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significant behavioral health conditions—including serious mental illness, serious emotional disturbance, and substance use disorders</a:t>
              </a:r>
            </a:p>
            <a:p>
              <a:pPr marL="742950" marR="0" lvl="2"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intellectual and developmental disabilities (I/DD),and </a:t>
              </a:r>
            </a:p>
            <a:p>
              <a:pPr marL="742950" marR="0" lvl="2" indent="-285750" algn="l" defTabSz="8001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traumatic brain injury (TBI)</a:t>
              </a:r>
            </a:p>
            <a:p>
              <a:pPr marL="285750" marR="0" lvl="1" indent="-285750" algn="l" defTabSz="8001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Will offer a more robust set of behavioral health and I/DD benefits than Standard Plans and will be the only plans to offer current 1915(b)(3), 1915(c) Innovations and TBI waiver, and State-funded services</a:t>
              </a:r>
            </a:p>
          </p:txBody>
        </p:sp>
        <p:sp>
          <p:nvSpPr>
            <p:cNvPr id="27" name="Freeform 26"/>
            <p:cNvSpPr/>
            <p:nvPr/>
          </p:nvSpPr>
          <p:spPr>
            <a:xfrm>
              <a:off x="727710" y="3459975"/>
              <a:ext cx="5920740" cy="531360"/>
            </a:xfrm>
            <a:custGeom>
              <a:avLst/>
              <a:gdLst>
                <a:gd name="connsiteX0" fmla="*/ 0 w 5920740"/>
                <a:gd name="connsiteY0" fmla="*/ 88562 h 531360"/>
                <a:gd name="connsiteX1" fmla="*/ 88562 w 5920740"/>
                <a:gd name="connsiteY1" fmla="*/ 0 h 531360"/>
                <a:gd name="connsiteX2" fmla="*/ 5832178 w 5920740"/>
                <a:gd name="connsiteY2" fmla="*/ 0 h 531360"/>
                <a:gd name="connsiteX3" fmla="*/ 5920740 w 5920740"/>
                <a:gd name="connsiteY3" fmla="*/ 88562 h 531360"/>
                <a:gd name="connsiteX4" fmla="*/ 5920740 w 5920740"/>
                <a:gd name="connsiteY4" fmla="*/ 442798 h 531360"/>
                <a:gd name="connsiteX5" fmla="*/ 5832178 w 5920740"/>
                <a:gd name="connsiteY5" fmla="*/ 531360 h 531360"/>
                <a:gd name="connsiteX6" fmla="*/ 88562 w 5920740"/>
                <a:gd name="connsiteY6" fmla="*/ 531360 h 531360"/>
                <a:gd name="connsiteX7" fmla="*/ 0 w 5920740"/>
                <a:gd name="connsiteY7" fmla="*/ 442798 h 531360"/>
                <a:gd name="connsiteX8" fmla="*/ 0 w 592074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0740" h="531360">
                  <a:moveTo>
                    <a:pt x="0" y="88562"/>
                  </a:moveTo>
                  <a:cubicBezTo>
                    <a:pt x="0" y="39651"/>
                    <a:pt x="39651" y="0"/>
                    <a:pt x="88562" y="0"/>
                  </a:cubicBezTo>
                  <a:lnTo>
                    <a:pt x="5832178" y="0"/>
                  </a:lnTo>
                  <a:cubicBezTo>
                    <a:pt x="5881089" y="0"/>
                    <a:pt x="5920740" y="39651"/>
                    <a:pt x="5920740" y="88562"/>
                  </a:cubicBezTo>
                  <a:lnTo>
                    <a:pt x="5920740" y="442798"/>
                  </a:lnTo>
                  <a:cubicBezTo>
                    <a:pt x="5920740" y="491709"/>
                    <a:pt x="5881089" y="531360"/>
                    <a:pt x="5832178"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2">
                <a:hueOff val="823765"/>
                <a:satOff val="29168"/>
                <a:lumOff val="-16079"/>
                <a:alphaOff val="0"/>
              </a:schemeClr>
            </a:fillRef>
            <a:effectRef idx="0">
              <a:schemeClr val="accent2">
                <a:hueOff val="823765"/>
                <a:satOff val="29168"/>
                <a:lumOff val="-16079"/>
                <a:alphaOff val="0"/>
              </a:schemeClr>
            </a:effectRef>
            <a:fontRef idx="minor">
              <a:schemeClr val="lt1"/>
            </a:fontRef>
          </p:style>
          <p:txBody>
            <a:bodyPr spcFirstLastPara="0" vert="horz" wrap="square" lIns="249729" tIns="25939" rIns="249729"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a:ea typeface="+mn-ea"/>
                  <a:cs typeface="+mn-cs"/>
                </a:rPr>
                <a:t>BH I/DD Tailored Plans</a:t>
              </a:r>
            </a:p>
          </p:txBody>
        </p:sp>
      </p:grpSp>
    </p:spTree>
    <p:extLst>
      <p:ext uri="{BB962C8B-B14F-4D97-AF65-F5344CB8AC3E}">
        <p14:creationId xmlns:p14="http://schemas.microsoft.com/office/powerpoint/2010/main" val="400703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9" y="624054"/>
            <a:ext cx="82296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a:solidFill>
                <a:srgbClr val="002060"/>
              </a:solidFill>
              <a:latin typeface="Calibri" panose="020F0502020204030204" pitchFamily="34" charset="0"/>
            </a:endParaRPr>
          </a:p>
        </p:txBody>
      </p:sp>
      <p:cxnSp>
        <p:nvCxnSpPr>
          <p:cNvPr id="24" name="Straight Connector 23"/>
          <p:cNvCxnSpPr/>
          <p:nvPr/>
        </p:nvCxnSpPr>
        <p:spPr>
          <a:xfrm>
            <a:off x="0" y="1734326"/>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41198" y="1281981"/>
            <a:ext cx="9185198" cy="87159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342900" indent="-342900">
              <a:buFont typeface="Wingdings" panose="05000000000000000000" pitchFamily="2" charset="2"/>
              <a:buChar char="Ø"/>
            </a:pPr>
            <a:r>
              <a:rPr lang="en-US" sz="2000">
                <a:latin typeface="Franklin Gothic Book" panose="020B0503020102020204" pitchFamily="34" charset="0"/>
                <a:cs typeface="Arial" panose="020B0604020202020204" pitchFamily="34" charset="0"/>
              </a:rPr>
              <a:t>Many similarities exist between Standard and Tailored Plans</a:t>
            </a:r>
          </a:p>
          <a:p>
            <a:pPr marL="342900" indent="-342900">
              <a:buFont typeface="Wingdings" panose="05000000000000000000" pitchFamily="2" charset="2"/>
              <a:buChar char="Ø"/>
            </a:pPr>
            <a:r>
              <a:rPr lang="en-US" sz="2000">
                <a:latin typeface="Franklin Gothic Book" panose="020B0503020102020204" pitchFamily="34" charset="0"/>
                <a:cs typeface="Arial" panose="020B0604020202020204" pitchFamily="34" charset="0"/>
              </a:rPr>
              <a:t>Providers who deliver outpatient services are encouraged to contract with both SP and TP managed care entities</a:t>
            </a:r>
          </a:p>
        </p:txBody>
      </p:sp>
      <p:sp>
        <p:nvSpPr>
          <p:cNvPr id="26" name="Slide Number Placeholder 16"/>
          <p:cNvSpPr>
            <a:spLocks noGrp="1"/>
          </p:cNvSpPr>
          <p:nvPr>
            <p:ph type="sldNum" sz="quarter" idx="14"/>
          </p:nvPr>
        </p:nvSpPr>
        <p:spPr/>
        <p:txBody>
          <a:bodyPr/>
          <a:lstStyle/>
          <a:p>
            <a:fld id="{11F27F3A-B3E9-41ED-AF8F-A365F10BB65F}" type="slidenum">
              <a:rPr lang="en-US" smtClean="0">
                <a:latin typeface="Calibri" panose="020F0502020204030204" pitchFamily="34" charset="0"/>
              </a:rPr>
              <a:pPr/>
              <a:t>7</a:t>
            </a:fld>
            <a:endParaRPr lang="en-US">
              <a:latin typeface="Calibri" panose="020F0502020204030204" pitchFamily="34" charset="0"/>
            </a:endParaRPr>
          </a:p>
        </p:txBody>
      </p:sp>
      <p:sp>
        <p:nvSpPr>
          <p:cNvPr id="3" name="Title 2">
            <a:extLst>
              <a:ext uri="{FF2B5EF4-FFF2-40B4-BE49-F238E27FC236}">
                <a16:creationId xmlns:a16="http://schemas.microsoft.com/office/drawing/2014/main" id="{5F6C33AE-ECEE-4AD1-A30B-4DB554464B38}"/>
              </a:ext>
            </a:extLst>
          </p:cNvPr>
          <p:cNvSpPr>
            <a:spLocks noGrp="1"/>
          </p:cNvSpPr>
          <p:nvPr>
            <p:ph type="title"/>
          </p:nvPr>
        </p:nvSpPr>
        <p:spPr>
          <a:xfrm>
            <a:off x="274320" y="457200"/>
            <a:ext cx="8869680" cy="548640"/>
          </a:xfrm>
        </p:spPr>
        <p:txBody>
          <a:bodyPr/>
          <a:lstStyle/>
          <a:p>
            <a:r>
              <a:rPr lang="en-US"/>
              <a:t>Standard &amp; Tailored Plans Side by Side</a:t>
            </a:r>
          </a:p>
        </p:txBody>
      </p:sp>
      <p:graphicFrame>
        <p:nvGraphicFramePr>
          <p:cNvPr id="27" name="Table 26"/>
          <p:cNvGraphicFramePr>
            <a:graphicFrameLocks noGrp="1"/>
          </p:cNvGraphicFramePr>
          <p:nvPr/>
        </p:nvGraphicFramePr>
        <p:xfrm>
          <a:off x="1" y="2689098"/>
          <a:ext cx="9143999" cy="3683925"/>
        </p:xfrm>
        <a:graphic>
          <a:graphicData uri="http://schemas.openxmlformats.org/drawingml/2006/table">
            <a:tbl>
              <a:tblPr firstRow="1" firstCol="1" bandRow="1">
                <a:tableStyleId>{9DCAF9ED-07DC-4A11-8D7F-57B35C25682E}</a:tableStyleId>
              </a:tblPr>
              <a:tblGrid>
                <a:gridCol w="4584356">
                  <a:extLst>
                    <a:ext uri="{9D8B030D-6E8A-4147-A177-3AD203B41FA5}">
                      <a16:colId xmlns:a16="http://schemas.microsoft.com/office/drawing/2014/main" val="20000"/>
                    </a:ext>
                  </a:extLst>
                </a:gridCol>
                <a:gridCol w="4559643">
                  <a:extLst>
                    <a:ext uri="{9D8B030D-6E8A-4147-A177-3AD203B41FA5}">
                      <a16:colId xmlns:a16="http://schemas.microsoft.com/office/drawing/2014/main" val="2920065022"/>
                    </a:ext>
                  </a:extLst>
                </a:gridCol>
              </a:tblGrid>
              <a:tr h="311833">
                <a:tc>
                  <a:txBody>
                    <a:bodyPr/>
                    <a:lstStyle/>
                    <a:p>
                      <a:pPr marL="0" marR="0" algn="ctr">
                        <a:spcBef>
                          <a:spcPts val="0"/>
                        </a:spcBef>
                        <a:spcAft>
                          <a:spcPts val="0"/>
                        </a:spcAft>
                      </a:pPr>
                      <a:r>
                        <a:rPr lang="en-US" sz="2000">
                          <a:effectLst/>
                        </a:rPr>
                        <a:t>Similarities</a:t>
                      </a:r>
                      <a:endParaRPr lang="en-US" sz="2000">
                        <a:solidFill>
                          <a:schemeClr val="bg1"/>
                        </a:solidFill>
                        <a:effectLst/>
                        <a:latin typeface="Franklin Gothic Book" panose="020B0503020102020204" pitchFamily="34" charset="0"/>
                        <a:ea typeface="Times New Roman"/>
                        <a:cs typeface="Arial" panose="020B0604020202020204" pitchFamily="34" charset="0"/>
                      </a:endParaRPr>
                    </a:p>
                  </a:txBody>
                  <a:tcPr marL="59321" marR="59321" marT="0" marB="0" anchor="ctr"/>
                </a:tc>
                <a:tc>
                  <a:txBody>
                    <a:bodyPr/>
                    <a:lstStyle/>
                    <a:p>
                      <a:pPr marL="0" marR="0" algn="ctr">
                        <a:spcBef>
                          <a:spcPts val="0"/>
                        </a:spcBef>
                        <a:spcAft>
                          <a:spcPts val="0"/>
                        </a:spcAft>
                      </a:pPr>
                      <a:r>
                        <a:rPr lang="en-US" sz="2000">
                          <a:effectLst/>
                        </a:rPr>
                        <a:t>Key Differences</a:t>
                      </a:r>
                      <a:endParaRPr lang="en-US" sz="2000">
                        <a:solidFill>
                          <a:schemeClr val="bg1"/>
                        </a:solidFill>
                        <a:effectLst/>
                        <a:latin typeface="Franklin Gothic Book" panose="020B0503020102020204" pitchFamily="34" charset="0"/>
                        <a:ea typeface="Times New Roman"/>
                        <a:cs typeface="Arial" panose="020B0604020202020204" pitchFamily="34" charset="0"/>
                      </a:endParaRPr>
                    </a:p>
                  </a:txBody>
                  <a:tcPr marL="59321" marR="59321" marT="0" marB="0" anchor="ctr"/>
                </a:tc>
                <a:extLst>
                  <a:ext uri="{0D108BD9-81ED-4DB2-BD59-A6C34878D82A}">
                    <a16:rowId xmlns:a16="http://schemas.microsoft.com/office/drawing/2014/main" val="10000"/>
                  </a:ext>
                </a:extLst>
              </a:tr>
              <a:tr h="271647">
                <a:tc gridSpan="2">
                  <a:txBody>
                    <a:bodyPr/>
                    <a:lstStyle/>
                    <a:p>
                      <a:pPr algn="ctr"/>
                      <a:endParaRPr lang="en-US" sz="2000" b="1" i="1" kern="1200">
                        <a:solidFill>
                          <a:schemeClr val="bg1"/>
                        </a:solidFill>
                        <a:latin typeface="Franklin Gothic Book" panose="020B0503020102020204" pitchFamily="34" charset="0"/>
                        <a:ea typeface="+mn-ea"/>
                        <a:cs typeface="Arial" panose="020B0604020202020204" pitchFamily="34" charset="0"/>
                      </a:endParaRPr>
                    </a:p>
                  </a:txBody>
                  <a:tcPr marL="59321" marR="59321" marT="0" marB="0" anchor="b"/>
                </a:tc>
                <a:tc hMerge="1">
                  <a:txBody>
                    <a:bodyPr/>
                    <a:lstStyle/>
                    <a:p>
                      <a:pPr algn="ctr"/>
                      <a:endParaRPr lang="en-US" sz="2000" b="1" i="1" kern="1200">
                        <a:solidFill>
                          <a:schemeClr val="bg1"/>
                        </a:solidFill>
                        <a:latin typeface="Franklin Gothic Book" panose="020B0503020102020204" pitchFamily="34" charset="0"/>
                        <a:ea typeface="+mn-ea"/>
                        <a:cs typeface="Arial" panose="020B0604020202020204" pitchFamily="34" charset="0"/>
                      </a:endParaRPr>
                    </a:p>
                  </a:txBody>
                  <a:tcPr marL="59321" marR="59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1"/>
                  </a:ext>
                </a:extLst>
              </a:tr>
              <a:tr h="3067292">
                <a:tc>
                  <a:txBody>
                    <a:bodyPr/>
                    <a:lstStyle/>
                    <a:p>
                      <a:pPr marL="171450" marR="0" indent="-171450">
                        <a:spcBef>
                          <a:spcPts val="0"/>
                        </a:spcBef>
                        <a:spcAft>
                          <a:spcPts val="0"/>
                        </a:spcAft>
                        <a:buFont typeface="Arial" panose="020B0604020202020204" pitchFamily="34" charset="0"/>
                        <a:buChar char="•"/>
                        <a:tabLst>
                          <a:tab pos="173038" algn="l"/>
                        </a:tabLst>
                      </a:pPr>
                      <a:r>
                        <a:rPr lang="en-US" sz="2000" b="0">
                          <a:effectLst/>
                        </a:rPr>
                        <a:t>Fully Integrated Care</a:t>
                      </a:r>
                    </a:p>
                    <a:p>
                      <a:pPr marL="171450" marR="0" indent="-171450">
                        <a:spcBef>
                          <a:spcPts val="0"/>
                        </a:spcBef>
                        <a:spcAft>
                          <a:spcPts val="0"/>
                        </a:spcAft>
                        <a:buFont typeface="Arial" panose="020B0604020202020204" pitchFamily="34" charset="0"/>
                        <a:buChar char="•"/>
                        <a:tabLst>
                          <a:tab pos="173038" algn="l"/>
                        </a:tabLst>
                      </a:pPr>
                      <a:r>
                        <a:rPr lang="en-US" sz="2000" b="0">
                          <a:effectLst/>
                        </a:rPr>
                        <a:t>Operate under 1115 waiver</a:t>
                      </a:r>
                    </a:p>
                    <a:p>
                      <a:pPr marL="171450" marR="0" indent="-171450">
                        <a:spcBef>
                          <a:spcPts val="0"/>
                        </a:spcBef>
                        <a:spcAft>
                          <a:spcPts val="0"/>
                        </a:spcAft>
                        <a:buFont typeface="Arial" panose="020B0604020202020204" pitchFamily="34" charset="0"/>
                        <a:buChar char="•"/>
                        <a:tabLst>
                          <a:tab pos="173038" algn="l"/>
                        </a:tabLst>
                      </a:pPr>
                      <a:r>
                        <a:rPr lang="en-US" sz="2000" b="0">
                          <a:effectLst/>
                        </a:rPr>
                        <a:t>Consistent Departmental Oversight</a:t>
                      </a:r>
                    </a:p>
                    <a:p>
                      <a:pPr marL="171450" marR="0" indent="-171450">
                        <a:spcBef>
                          <a:spcPts val="0"/>
                        </a:spcBef>
                        <a:spcAft>
                          <a:spcPts val="0"/>
                        </a:spcAft>
                        <a:buFont typeface="Arial" panose="020B0604020202020204" pitchFamily="34" charset="0"/>
                        <a:buChar char="•"/>
                        <a:tabLst>
                          <a:tab pos="173038" algn="l"/>
                        </a:tabLst>
                      </a:pPr>
                      <a:r>
                        <a:rPr lang="en-US" sz="2000" b="0">
                          <a:effectLst/>
                        </a:rPr>
                        <a:t>Provider Contracting and Rates Negotiation</a:t>
                      </a:r>
                    </a:p>
                    <a:p>
                      <a:pPr marL="171450" marR="0" indent="-171450">
                        <a:spcBef>
                          <a:spcPts val="0"/>
                        </a:spcBef>
                        <a:spcAft>
                          <a:spcPts val="0"/>
                        </a:spcAft>
                        <a:buFont typeface="Arial" panose="020B0604020202020204" pitchFamily="34" charset="0"/>
                        <a:buChar char="•"/>
                        <a:tabLst>
                          <a:tab pos="173038" algn="l"/>
                        </a:tabLst>
                      </a:pPr>
                      <a:r>
                        <a:rPr lang="en-US" sz="2000" b="0">
                          <a:effectLst/>
                        </a:rPr>
                        <a:t>Community Based Care Management</a:t>
                      </a:r>
                    </a:p>
                    <a:p>
                      <a:pPr marL="171450" marR="0" indent="-171450">
                        <a:spcBef>
                          <a:spcPts val="0"/>
                        </a:spcBef>
                        <a:spcAft>
                          <a:spcPts val="0"/>
                        </a:spcAft>
                        <a:buFont typeface="Arial" panose="020B0604020202020204" pitchFamily="34" charset="0"/>
                        <a:buChar char="•"/>
                        <a:tabLst>
                          <a:tab pos="173038" algn="l"/>
                        </a:tabLst>
                      </a:pPr>
                      <a:r>
                        <a:rPr lang="en-US" sz="2000" b="0">
                          <a:effectLst/>
                        </a:rPr>
                        <a:t>Network Adequacy Requirements</a:t>
                      </a:r>
                      <a:endParaRPr lang="en-US" sz="2000" b="0" i="0">
                        <a:solidFill>
                          <a:srgbClr val="000000"/>
                        </a:solidFill>
                        <a:effectLst/>
                        <a:latin typeface="Franklin Gothic Book" panose="020B0503020102020204" pitchFamily="34" charset="0"/>
                        <a:ea typeface="Times New Roman"/>
                        <a:cs typeface="Arial" panose="020B0604020202020204" pitchFamily="34" charset="0"/>
                      </a:endParaRPr>
                    </a:p>
                  </a:txBody>
                  <a:tcPr marL="59321" marR="59321" marT="0" marB="0"/>
                </a:tc>
                <a:tc>
                  <a:txBody>
                    <a:bodyPr/>
                    <a:lstStyle/>
                    <a:p>
                      <a:pPr marL="171450" marR="0" indent="-171450">
                        <a:spcBef>
                          <a:spcPts val="0"/>
                        </a:spcBef>
                        <a:spcAft>
                          <a:spcPts val="0"/>
                        </a:spcAft>
                        <a:buFont typeface="Arial" panose="020B0604020202020204" pitchFamily="34" charset="0"/>
                        <a:buChar char="•"/>
                      </a:pPr>
                      <a:r>
                        <a:rPr lang="en-US" sz="2000" b="0">
                          <a:effectLst/>
                        </a:rPr>
                        <a:t>Regions</a:t>
                      </a:r>
                    </a:p>
                    <a:p>
                      <a:pPr marL="171450" marR="0" indent="-171450">
                        <a:spcBef>
                          <a:spcPts val="0"/>
                        </a:spcBef>
                        <a:spcAft>
                          <a:spcPts val="0"/>
                        </a:spcAft>
                        <a:buFont typeface="Arial" panose="020B0604020202020204" pitchFamily="34" charset="0"/>
                        <a:buChar char="•"/>
                      </a:pPr>
                      <a:r>
                        <a:rPr lang="en-US" sz="2000" b="0">
                          <a:effectLst/>
                        </a:rPr>
                        <a:t>Entry into Open Network (open vs. closed)</a:t>
                      </a:r>
                    </a:p>
                    <a:p>
                      <a:pPr marL="171450" marR="0" indent="-171450">
                        <a:spcBef>
                          <a:spcPts val="0"/>
                        </a:spcBef>
                        <a:spcAft>
                          <a:spcPts val="0"/>
                        </a:spcAft>
                        <a:buFont typeface="Arial" panose="020B0604020202020204" pitchFamily="34" charset="0"/>
                        <a:buChar char="•"/>
                      </a:pPr>
                      <a:r>
                        <a:rPr lang="en-US" sz="2000" b="0">
                          <a:effectLst/>
                        </a:rPr>
                        <a:t>State Funded, Block Grant, current (b)(3) services</a:t>
                      </a:r>
                    </a:p>
                    <a:p>
                      <a:pPr marL="171450" marR="0" indent="-171450">
                        <a:spcBef>
                          <a:spcPts val="0"/>
                        </a:spcBef>
                        <a:spcAft>
                          <a:spcPts val="0"/>
                        </a:spcAft>
                        <a:buFont typeface="Arial" panose="020B0604020202020204" pitchFamily="34" charset="0"/>
                        <a:buChar char="•"/>
                      </a:pPr>
                      <a:r>
                        <a:rPr lang="en-US" sz="2000" b="0">
                          <a:effectLst/>
                        </a:rPr>
                        <a:t>Procurement method RFP vs. RFA</a:t>
                      </a:r>
                      <a:endParaRPr lang="en-US" sz="2000" b="0">
                        <a:solidFill>
                          <a:srgbClr val="000000"/>
                        </a:solidFill>
                        <a:effectLst/>
                        <a:latin typeface="Franklin Gothic Book" panose="020B0503020102020204" pitchFamily="34" charset="0"/>
                        <a:ea typeface="Times New Roman"/>
                        <a:cs typeface="Arial" panose="020B0604020202020204" pitchFamily="34" charset="0"/>
                      </a:endParaRPr>
                    </a:p>
                  </a:txBody>
                  <a:tcPr marL="59321" marR="59321" marT="0" marB="0"/>
                </a:tc>
                <a:extLst>
                  <a:ext uri="{0D108BD9-81ED-4DB2-BD59-A6C34878D82A}">
                    <a16:rowId xmlns:a16="http://schemas.microsoft.com/office/drawing/2014/main" val="10002"/>
                  </a:ext>
                </a:extLst>
              </a:tr>
            </a:tbl>
          </a:graphicData>
        </a:graphic>
      </p:graphicFrame>
      <p:sp>
        <p:nvSpPr>
          <p:cNvPr id="12" name="Footer Placeholder 4">
            <a:extLst>
              <a:ext uri="{FF2B5EF4-FFF2-40B4-BE49-F238E27FC236}">
                <a16:creationId xmlns:a16="http://schemas.microsoft.com/office/drawing/2014/main" id="{4CDC1295-099E-49A9-8FDA-1ED09C53A11A}"/>
              </a:ext>
            </a:extLst>
          </p:cNvPr>
          <p:cNvSpPr>
            <a:spLocks noGrp="1"/>
          </p:cNvSpPr>
          <p:nvPr>
            <p:ph type="ftr" sz="quarter" idx="13"/>
          </p:nvPr>
        </p:nvSpPr>
        <p:spPr>
          <a:xfrm>
            <a:off x="1295400" y="6573308"/>
            <a:ext cx="6661891" cy="28469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 </a:t>
            </a:r>
          </a:p>
        </p:txBody>
      </p:sp>
    </p:spTree>
    <p:extLst>
      <p:ext uri="{BB962C8B-B14F-4D97-AF65-F5344CB8AC3E}">
        <p14:creationId xmlns:p14="http://schemas.microsoft.com/office/powerpoint/2010/main" val="195852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457198" y="457200"/>
            <a:ext cx="8567675"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a:latin typeface="Calibri" panose="020F0502020204030204" pitchFamily="34" charset="0"/>
              </a:rPr>
              <a:t>Transformation Seeks to Integrate Physical and Behavioral Health</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0" y="1905000"/>
            <a:ext cx="9144000" cy="46482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a:solidFill>
                <a:srgbClr val="000000"/>
              </a:solidFill>
              <a:latin typeface="Calibri"/>
              <a:ea typeface="Calibri"/>
              <a:cs typeface="Times New Roman"/>
            </a:endParaRPr>
          </a:p>
        </p:txBody>
      </p:sp>
      <p:sp>
        <p:nvSpPr>
          <p:cNvPr id="9" name="Rectangle 8"/>
          <p:cNvSpPr/>
          <p:nvPr/>
        </p:nvSpPr>
        <p:spPr bwMode="auto">
          <a:xfrm>
            <a:off x="0" y="1219200"/>
            <a:ext cx="9144000" cy="8382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b="1">
                <a:latin typeface="Calibri" panose="020F0502020204030204" pitchFamily="34" charset="0"/>
              </a:rPr>
              <a:t>Under managed care transformation, both Standard Plans and BH I/DD Tailored Plans will be integrated managed care plans that will cover physical health, behavioral health, and pharmacy services for most Medicaid and NC Health Choice enrollees.</a:t>
            </a:r>
          </a:p>
        </p:txBody>
      </p:sp>
      <p:sp>
        <p:nvSpPr>
          <p:cNvPr id="2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b="1" smtClean="0">
                <a:latin typeface="Calibri" panose="020F0502020204030204" pitchFamily="34" charset="0"/>
              </a:rPr>
              <a:pPr/>
              <a:t>8</a:t>
            </a:fld>
            <a:endParaRPr lang="en-US" b="1">
              <a:latin typeface="Calibri" panose="020F0502020204030204" pitchFamily="34" charset="0"/>
            </a:endParaRPr>
          </a:p>
        </p:txBody>
      </p:sp>
      <p:sp>
        <p:nvSpPr>
          <p:cNvPr id="22" name="Rounded Rectangle 21"/>
          <p:cNvSpPr/>
          <p:nvPr/>
        </p:nvSpPr>
        <p:spPr>
          <a:xfrm>
            <a:off x="21145" y="2515775"/>
            <a:ext cx="9122855" cy="3427825"/>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pPr>
            <a:endParaRPr lang="en-US" sz="1200" i="1">
              <a:solidFill>
                <a:schemeClr val="tx1"/>
              </a:solidFill>
              <a:latin typeface="Calibri" panose="020F0502020204030204" pitchFamily="34" charset="0"/>
            </a:endParaRPr>
          </a:p>
        </p:txBody>
      </p:sp>
      <p:cxnSp>
        <p:nvCxnSpPr>
          <p:cNvPr id="27" name="Straight Connector 26"/>
          <p:cNvCxnSpPr/>
          <p:nvPr/>
        </p:nvCxnSpPr>
        <p:spPr>
          <a:xfrm>
            <a:off x="14055" y="2515775"/>
            <a:ext cx="91299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1145" y="2673902"/>
            <a:ext cx="5922455" cy="3041098"/>
          </a:xfrm>
          <a:prstGeom prst="roundRect">
            <a:avLst>
              <a:gd name="adj" fmla="val 0"/>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338138" indent="-285750" defTabSz="622300">
              <a:spcAft>
                <a:spcPts val="1200"/>
              </a:spcAft>
              <a:buFont typeface="Arial" panose="020B0604020202020204" pitchFamily="34" charset="0"/>
              <a:buChar char="•"/>
              <a:defRPr/>
            </a:pPr>
            <a:r>
              <a:rPr lang="en-US">
                <a:solidFill>
                  <a:schemeClr val="tx1"/>
                </a:solidFill>
                <a:latin typeface="Calibri" panose="020F0502020204030204" pitchFamily="34" charset="0"/>
              </a:rPr>
              <a:t>In addition to physical health and pharmacy services, both Standard Plans and BH I/DD Tailored Plans will offer a robust set of behavioral health benefits, including outpatient and inpatient behavioral health services, crisis services, and withdrawal management services.</a:t>
            </a:r>
          </a:p>
          <a:p>
            <a:pPr marL="338138" indent="-285750" defTabSz="622300">
              <a:spcAft>
                <a:spcPts val="1200"/>
              </a:spcAft>
              <a:buFont typeface="Arial" panose="020B0604020202020204" pitchFamily="34" charset="0"/>
              <a:buChar char="•"/>
              <a:defRPr/>
            </a:pPr>
            <a:r>
              <a:rPr lang="en-US">
                <a:solidFill>
                  <a:schemeClr val="tx1"/>
                </a:solidFill>
                <a:latin typeface="Calibri" panose="020F0502020204030204" pitchFamily="34" charset="0"/>
              </a:rPr>
              <a:t>Certain higher-intensity behavioral health, I/DD, and TBI benefits—including Innovations, TBI, and 1915(b)(3) waiver services, will only be offered under BH I/DD Tailored Plans (or LME-MCOs prior to BH IDD Tailored Plan launch).</a:t>
            </a:r>
          </a:p>
        </p:txBody>
      </p:sp>
      <p:sp>
        <p:nvSpPr>
          <p:cNvPr id="29" name="Pentagon 28"/>
          <p:cNvSpPr/>
          <p:nvPr/>
        </p:nvSpPr>
        <p:spPr>
          <a:xfrm>
            <a:off x="-8965" y="2292903"/>
            <a:ext cx="4376057" cy="429513"/>
          </a:xfrm>
          <a:prstGeom prst="homePlate">
            <a:avLst/>
          </a:prstGeom>
          <a:solidFill>
            <a:srgbClr val="336699"/>
          </a:solidFill>
          <a:ln>
            <a:solidFill>
              <a:srgbClr val="33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algn="ctr">
              <a:spcBef>
                <a:spcPts val="0"/>
              </a:spcBef>
              <a:spcAft>
                <a:spcPts val="600"/>
              </a:spcAft>
            </a:pPr>
            <a:endParaRPr lang="en-US" sz="1600" b="1">
              <a:solidFill>
                <a:schemeClr val="bg1"/>
              </a:solidFill>
              <a:latin typeface="Calibri" pitchFamily="34" charset="0"/>
              <a:ea typeface="Times New Roman"/>
            </a:endParaRPr>
          </a:p>
          <a:p>
            <a:pPr marL="0" marR="0" lvl="1" algn="ctr">
              <a:spcBef>
                <a:spcPts val="0"/>
              </a:spcBef>
              <a:spcAft>
                <a:spcPts val="600"/>
              </a:spcAft>
            </a:pPr>
            <a:r>
              <a:rPr lang="en-US" sz="1600" b="1">
                <a:solidFill>
                  <a:schemeClr val="bg1"/>
                </a:solidFill>
                <a:latin typeface="Calibri" pitchFamily="34" charset="0"/>
                <a:ea typeface="Times New Roman"/>
              </a:rPr>
              <a:t>Behavioral Health Benefits</a:t>
            </a:r>
          </a:p>
          <a:p>
            <a:pPr marL="0" marR="0" lvl="1" algn="ctr">
              <a:spcBef>
                <a:spcPts val="0"/>
              </a:spcBef>
              <a:spcAft>
                <a:spcPts val="600"/>
              </a:spcAft>
            </a:pPr>
            <a:endParaRPr lang="en-US" sz="1600" b="1">
              <a:solidFill>
                <a:schemeClr val="bg1"/>
              </a:solidFill>
              <a:latin typeface="Calibri" pitchFamily="34" charset="0"/>
              <a:ea typeface="Times New Roman"/>
            </a:endParaRPr>
          </a:p>
        </p:txBody>
      </p:sp>
      <p:grpSp>
        <p:nvGrpSpPr>
          <p:cNvPr id="30" name="Group 29"/>
          <p:cNvGrpSpPr/>
          <p:nvPr/>
        </p:nvGrpSpPr>
        <p:grpSpPr>
          <a:xfrm>
            <a:off x="6093330" y="2749086"/>
            <a:ext cx="2931544" cy="2744217"/>
            <a:chOff x="6093330" y="2824222"/>
            <a:chExt cx="2931544" cy="2744217"/>
          </a:xfrm>
        </p:grpSpPr>
        <p:sp>
          <p:nvSpPr>
            <p:cNvPr id="31" name="Rounded Rectangle 30"/>
            <p:cNvSpPr/>
            <p:nvPr/>
          </p:nvSpPr>
          <p:spPr>
            <a:xfrm>
              <a:off x="6093330" y="2824222"/>
              <a:ext cx="2931544" cy="2744217"/>
            </a:xfrm>
            <a:prstGeom prst="roundRect">
              <a:avLst>
                <a:gd name="adj" fmla="val 0"/>
              </a:avLst>
            </a:prstGeom>
            <a:solidFill>
              <a:schemeClr val="accent6">
                <a:lumMod val="20000"/>
                <a:lumOff val="80000"/>
              </a:schemeClr>
            </a:solidFill>
            <a:ln w="19050">
              <a:solidFill>
                <a:srgbClr val="FFC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52388" defTabSz="622300">
                <a:spcAft>
                  <a:spcPts val="1200"/>
                </a:spcAft>
                <a:defRPr/>
              </a:pPr>
              <a:endParaRPr lang="en-US" sz="1400">
                <a:solidFill>
                  <a:schemeClr val="tx1"/>
                </a:solidFill>
                <a:latin typeface="Calibri" panose="020F0502020204030204" pitchFamily="34" charset="0"/>
              </a:endParaRPr>
            </a:p>
            <a:p>
              <a:pPr marL="52388" defTabSz="622300">
                <a:spcAft>
                  <a:spcPts val="1200"/>
                </a:spcAft>
                <a:defRPr/>
              </a:pPr>
              <a:r>
                <a:rPr lang="en-US" sz="1400">
                  <a:solidFill>
                    <a:schemeClr val="tx1"/>
                  </a:solidFill>
                  <a:latin typeface="Calibri" panose="020F0502020204030204" pitchFamily="34" charset="0"/>
                </a:rPr>
                <a:t>Currently, behavioral health benefits are administered though LME-MCOs, while physical health benefits are administered separately through Medicaid fee-for-service. </a:t>
              </a:r>
            </a:p>
            <a:p>
              <a:pPr marL="52388" defTabSz="622300">
                <a:defRPr/>
              </a:pPr>
              <a:r>
                <a:rPr lang="en-US" sz="1400">
                  <a:solidFill>
                    <a:schemeClr val="tx1"/>
                  </a:solidFill>
                  <a:latin typeface="Calibri" panose="020F0502020204030204" pitchFamily="34" charset="0"/>
                </a:rPr>
                <a:t>Integrating behavioral and physical health benefits will enable plans, care managers, and providers to deliver </a:t>
              </a:r>
              <a:r>
                <a:rPr lang="en-US" sz="1400" b="1">
                  <a:solidFill>
                    <a:schemeClr val="tx1"/>
                  </a:solidFill>
                  <a:latin typeface="Calibri" panose="020F0502020204030204" pitchFamily="34" charset="0"/>
                </a:rPr>
                <a:t>coordinated, whole-person care</a:t>
              </a:r>
              <a:r>
                <a:rPr lang="en-US" sz="1400">
                  <a:solidFill>
                    <a:schemeClr val="tx1"/>
                  </a:solidFill>
                  <a:latin typeface="Calibri" panose="020F0502020204030204" pitchFamily="34" charset="0"/>
                </a:rPr>
                <a:t>.</a:t>
              </a:r>
              <a:endParaRPr lang="en-US" sz="500">
                <a:solidFill>
                  <a:schemeClr val="tx1"/>
                </a:solidFill>
                <a:latin typeface="Calibri" panose="020F0502020204030204" pitchFamily="34" charset="0"/>
              </a:endParaRPr>
            </a:p>
          </p:txBody>
        </p:sp>
        <p:sp>
          <p:nvSpPr>
            <p:cNvPr id="32" name="TextBox 31"/>
            <p:cNvSpPr txBox="1"/>
            <p:nvPr/>
          </p:nvSpPr>
          <p:spPr>
            <a:xfrm>
              <a:off x="6093330" y="2825239"/>
              <a:ext cx="2931544" cy="338554"/>
            </a:xfrm>
            <a:prstGeom prst="rect">
              <a:avLst/>
            </a:prstGeom>
            <a:noFill/>
          </p:spPr>
          <p:txBody>
            <a:bodyPr wrap="square" rtlCol="0">
              <a:spAutoFit/>
            </a:bodyPr>
            <a:lstStyle/>
            <a:p>
              <a:pPr algn="ctr"/>
              <a:r>
                <a:rPr lang="en-US" sz="1600" b="1" u="sng">
                  <a:latin typeface="Calibri" panose="020F0502020204030204" pitchFamily="34" charset="0"/>
                </a:rPr>
                <a:t>Rationale for Integration</a:t>
              </a:r>
            </a:p>
          </p:txBody>
        </p:sp>
      </p:grpSp>
      <p:cxnSp>
        <p:nvCxnSpPr>
          <p:cNvPr id="33" name="Straight Connector 32"/>
          <p:cNvCxnSpPr/>
          <p:nvPr/>
        </p:nvCxnSpPr>
        <p:spPr>
          <a:xfrm>
            <a:off x="0" y="5645703"/>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8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0" y="1905000"/>
            <a:ext cx="9144000" cy="464820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a:solidFill>
                <a:srgbClr val="000000"/>
              </a:solidFill>
              <a:latin typeface="Calibri"/>
              <a:ea typeface="Calibri"/>
              <a:cs typeface="Times New Roman"/>
            </a:endParaRPr>
          </a:p>
        </p:txBody>
      </p:sp>
      <p:sp>
        <p:nvSpPr>
          <p:cNvPr id="9" name="Rectangle 8"/>
          <p:cNvSpPr/>
          <p:nvPr/>
        </p:nvSpPr>
        <p:spPr bwMode="auto">
          <a:xfrm>
            <a:off x="0" y="1219200"/>
            <a:ext cx="9144000" cy="8382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r>
              <a:rPr lang="en-US" b="1">
                <a:latin typeface="Calibri" panose="020F0502020204030204" pitchFamily="34" charset="0"/>
              </a:rPr>
              <a:t>Under managed care transformation, Standard Plans will function as integrated managed care plans that will cover both emergent and lower-intensity behavioral health and substance use services.</a:t>
            </a:r>
          </a:p>
        </p:txBody>
      </p:sp>
      <p:sp>
        <p:nvSpPr>
          <p:cNvPr id="26" name="Slide Number Placeholder 16"/>
          <p:cNvSpPr>
            <a:spLocks noGrp="1"/>
          </p:cNvSpPr>
          <p:nvPr>
            <p:ph type="sldNum" sz="quarter" idx="14"/>
          </p:nvPr>
        </p:nvSpPr>
        <p:spPr>
          <a:xfrm>
            <a:off x="8305800" y="6573308"/>
            <a:ext cx="564098" cy="284692"/>
          </a:xfrm>
        </p:spPr>
        <p:txBody>
          <a:bodyPr/>
          <a:lstStyle/>
          <a:p>
            <a:fld id="{11F27F3A-B3E9-41ED-AF8F-A365F10BB65F}" type="slidenum">
              <a:rPr lang="en-US" smtClean="0">
                <a:latin typeface="Calibri" panose="020F0502020204030204" pitchFamily="34" charset="0"/>
              </a:rPr>
              <a:pPr/>
              <a:t>9</a:t>
            </a:fld>
            <a:endParaRPr lang="en-US">
              <a:latin typeface="Calibri" panose="020F0502020204030204" pitchFamily="34" charset="0"/>
            </a:endParaRPr>
          </a:p>
        </p:txBody>
      </p:sp>
      <p:sp>
        <p:nvSpPr>
          <p:cNvPr id="22" name="Rounded Rectangle 21"/>
          <p:cNvSpPr/>
          <p:nvPr/>
        </p:nvSpPr>
        <p:spPr>
          <a:xfrm>
            <a:off x="21145" y="2515775"/>
            <a:ext cx="9122855" cy="3427825"/>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pPr>
            <a:endParaRPr lang="en-US" sz="1200" i="1">
              <a:solidFill>
                <a:schemeClr val="tx1"/>
              </a:solidFill>
              <a:latin typeface="Calibri" panose="020F0502020204030204" pitchFamily="34" charset="0"/>
            </a:endParaRPr>
          </a:p>
        </p:txBody>
      </p:sp>
      <p:cxnSp>
        <p:nvCxnSpPr>
          <p:cNvPr id="27" name="Straight Connector 26"/>
          <p:cNvCxnSpPr/>
          <p:nvPr/>
        </p:nvCxnSpPr>
        <p:spPr>
          <a:xfrm>
            <a:off x="14055" y="2515775"/>
            <a:ext cx="912994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1145" y="2673902"/>
            <a:ext cx="5922455" cy="3041098"/>
          </a:xfrm>
          <a:prstGeom prst="roundRect">
            <a:avLst>
              <a:gd name="adj" fmla="val 0"/>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92500" lnSpcReduction="20000"/>
          </a:bodyPr>
          <a:lstStyle/>
          <a:p>
            <a:pPr marL="338138" indent="-285750" defTabSz="622300">
              <a:spcAft>
                <a:spcPts val="1200"/>
              </a:spcAft>
              <a:buFont typeface="Arial" panose="020B0604020202020204" pitchFamily="34" charset="0"/>
              <a:buChar char="•"/>
              <a:defRPr/>
            </a:pPr>
            <a:r>
              <a:rPr lang="en-US">
                <a:solidFill>
                  <a:schemeClr val="tx1"/>
                </a:solidFill>
                <a:latin typeface="Calibri" panose="020F0502020204030204" pitchFamily="34" charset="0"/>
              </a:rPr>
              <a:t>The Standard Plans will offer a set of low intensity behavioral health and Substance Use services, including outpatient behavioral health services, psychological services, peer supports, diagnostic assessments, etc.</a:t>
            </a:r>
          </a:p>
          <a:p>
            <a:pPr marL="338138" indent="-285750" defTabSz="622300">
              <a:spcAft>
                <a:spcPts val="1200"/>
              </a:spcAft>
              <a:buFont typeface="Arial" panose="020B0604020202020204" pitchFamily="34" charset="0"/>
              <a:buChar char="•"/>
              <a:defRPr/>
            </a:pPr>
            <a:r>
              <a:rPr lang="en-US">
                <a:solidFill>
                  <a:schemeClr val="tx1"/>
                </a:solidFill>
                <a:latin typeface="Calibri" panose="020F0502020204030204" pitchFamily="34" charset="0"/>
              </a:rPr>
              <a:t>The Standard Plan will offer a set emergent behavioral health and substance use services to support members with emergent needs, including both mobile and facility-based crisis services, inpatient behavioral services, partial hospitalization, etc.</a:t>
            </a:r>
          </a:p>
          <a:p>
            <a:pPr marL="338138" indent="-285750" defTabSz="622300">
              <a:spcAft>
                <a:spcPts val="1200"/>
              </a:spcAft>
              <a:buFont typeface="Arial" panose="020B0604020202020204" pitchFamily="34" charset="0"/>
              <a:buChar char="•"/>
              <a:defRPr/>
            </a:pPr>
            <a:r>
              <a:rPr lang="en-US">
                <a:solidFill>
                  <a:schemeClr val="tx1"/>
                </a:solidFill>
                <a:latin typeface="Calibri" panose="020F0502020204030204" pitchFamily="34" charset="0"/>
              </a:rPr>
              <a:t>The Standard Plan will offer a set substance use services, including outpatient opioid treatment, ambulatory detox, non-hospital medical detox, etc.</a:t>
            </a:r>
          </a:p>
        </p:txBody>
      </p:sp>
      <p:sp>
        <p:nvSpPr>
          <p:cNvPr id="29" name="Pentagon 28"/>
          <p:cNvSpPr/>
          <p:nvPr/>
        </p:nvSpPr>
        <p:spPr>
          <a:xfrm>
            <a:off x="-8965" y="2292903"/>
            <a:ext cx="4376057" cy="429513"/>
          </a:xfrm>
          <a:prstGeom prst="homePlate">
            <a:avLst/>
          </a:prstGeom>
          <a:solidFill>
            <a:srgbClr val="336699"/>
          </a:solidFill>
          <a:ln>
            <a:solidFill>
              <a:srgbClr val="33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algn="ctr">
              <a:spcBef>
                <a:spcPts val="0"/>
              </a:spcBef>
              <a:spcAft>
                <a:spcPts val="600"/>
              </a:spcAft>
            </a:pPr>
            <a:endParaRPr lang="en-US" sz="1600" b="1">
              <a:solidFill>
                <a:schemeClr val="bg1"/>
              </a:solidFill>
              <a:latin typeface="Calibri" pitchFamily="34" charset="0"/>
              <a:ea typeface="Times New Roman"/>
            </a:endParaRPr>
          </a:p>
          <a:p>
            <a:pPr marL="0" marR="0" lvl="1" algn="ctr">
              <a:spcBef>
                <a:spcPts val="0"/>
              </a:spcBef>
              <a:spcAft>
                <a:spcPts val="600"/>
              </a:spcAft>
            </a:pPr>
            <a:r>
              <a:rPr lang="en-US" sz="1600" b="1">
                <a:solidFill>
                  <a:schemeClr val="bg1"/>
                </a:solidFill>
                <a:latin typeface="Calibri" pitchFamily="34" charset="0"/>
                <a:ea typeface="Times New Roman"/>
              </a:rPr>
              <a:t>Behavioral Health Benefits</a:t>
            </a:r>
          </a:p>
          <a:p>
            <a:pPr marL="0" marR="0" lvl="1" algn="ctr">
              <a:spcBef>
                <a:spcPts val="0"/>
              </a:spcBef>
              <a:spcAft>
                <a:spcPts val="600"/>
              </a:spcAft>
            </a:pPr>
            <a:endParaRPr lang="en-US" sz="1600" b="1">
              <a:solidFill>
                <a:schemeClr val="bg1"/>
              </a:solidFill>
              <a:latin typeface="Calibri" pitchFamily="34" charset="0"/>
              <a:ea typeface="Times New Roman"/>
            </a:endParaRPr>
          </a:p>
        </p:txBody>
      </p:sp>
      <p:grpSp>
        <p:nvGrpSpPr>
          <p:cNvPr id="30" name="Group 29"/>
          <p:cNvGrpSpPr/>
          <p:nvPr/>
        </p:nvGrpSpPr>
        <p:grpSpPr>
          <a:xfrm>
            <a:off x="6093330" y="2749086"/>
            <a:ext cx="2931544" cy="2744217"/>
            <a:chOff x="6093330" y="2824222"/>
            <a:chExt cx="2931544" cy="2744217"/>
          </a:xfrm>
        </p:grpSpPr>
        <p:sp>
          <p:nvSpPr>
            <p:cNvPr id="31" name="Rounded Rectangle 30"/>
            <p:cNvSpPr/>
            <p:nvPr/>
          </p:nvSpPr>
          <p:spPr>
            <a:xfrm>
              <a:off x="6093330" y="2824222"/>
              <a:ext cx="2931544" cy="2744217"/>
            </a:xfrm>
            <a:prstGeom prst="roundRect">
              <a:avLst>
                <a:gd name="adj" fmla="val 0"/>
              </a:avLst>
            </a:prstGeom>
            <a:solidFill>
              <a:schemeClr val="accent6">
                <a:lumMod val="20000"/>
                <a:lumOff val="80000"/>
              </a:schemeClr>
            </a:solidFill>
            <a:ln w="19050">
              <a:solidFill>
                <a:srgbClr val="FFC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marL="52388" defTabSz="622300">
                <a:defRPr/>
              </a:pPr>
              <a:r>
                <a:rPr lang="en-US" sz="1400">
                  <a:solidFill>
                    <a:schemeClr val="tx1"/>
                  </a:solidFill>
                  <a:latin typeface="Calibri" panose="020F0502020204030204" pitchFamily="34" charset="0"/>
                </a:rPr>
                <a:t>Including emergent behavioral health services in the Standard Plans ensures that members with emergent needs can receive their needed services, in a timely  manner, and do not have to transition to a new plan. </a:t>
              </a:r>
              <a:endParaRPr lang="en-US" sz="500">
                <a:solidFill>
                  <a:schemeClr val="tx1"/>
                </a:solidFill>
                <a:latin typeface="Calibri" panose="020F0502020204030204" pitchFamily="34" charset="0"/>
              </a:endParaRPr>
            </a:p>
          </p:txBody>
        </p:sp>
        <p:sp>
          <p:nvSpPr>
            <p:cNvPr id="32" name="TextBox 31"/>
            <p:cNvSpPr txBox="1"/>
            <p:nvPr/>
          </p:nvSpPr>
          <p:spPr>
            <a:xfrm>
              <a:off x="6093330" y="2825239"/>
              <a:ext cx="2931544" cy="338554"/>
            </a:xfrm>
            <a:prstGeom prst="rect">
              <a:avLst/>
            </a:prstGeom>
            <a:noFill/>
          </p:spPr>
          <p:txBody>
            <a:bodyPr wrap="square" rtlCol="0">
              <a:spAutoFit/>
            </a:bodyPr>
            <a:lstStyle/>
            <a:p>
              <a:pPr algn="ctr"/>
              <a:r>
                <a:rPr lang="en-US" sz="1600" b="1" u="sng">
                  <a:latin typeface="Calibri" panose="020F0502020204030204" pitchFamily="34" charset="0"/>
                </a:rPr>
                <a:t>Rationale for Emergent Services</a:t>
              </a:r>
            </a:p>
          </p:txBody>
        </p:sp>
      </p:grpSp>
      <p:cxnSp>
        <p:nvCxnSpPr>
          <p:cNvPr id="33" name="Straight Connector 32"/>
          <p:cNvCxnSpPr/>
          <p:nvPr/>
        </p:nvCxnSpPr>
        <p:spPr>
          <a:xfrm>
            <a:off x="0" y="5645703"/>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F898D7F-ADF8-4046-9576-0F19AC8F7637}"/>
              </a:ext>
            </a:extLst>
          </p:cNvPr>
          <p:cNvSpPr>
            <a:spLocks noGrp="1"/>
          </p:cNvSpPr>
          <p:nvPr>
            <p:ph type="title"/>
          </p:nvPr>
        </p:nvSpPr>
        <p:spPr>
          <a:xfrm>
            <a:off x="0" y="624054"/>
            <a:ext cx="7843267" cy="548640"/>
          </a:xfrm>
        </p:spPr>
        <p:txBody>
          <a:bodyPr/>
          <a:lstStyle/>
          <a:p>
            <a:r>
              <a:rPr lang="en-US" sz="2800"/>
              <a:t>Standard Plans and Behavioral Health</a:t>
            </a:r>
          </a:p>
        </p:txBody>
      </p:sp>
    </p:spTree>
    <p:extLst>
      <p:ext uri="{BB962C8B-B14F-4D97-AF65-F5344CB8AC3E}">
        <p14:creationId xmlns:p14="http://schemas.microsoft.com/office/powerpoint/2010/main" val="2459477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Ssegw4fRkmG7SDsSqHZ9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bmxu7nOgQt2ytTY2xkgl0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cRx33viR2OHJRfiNhLL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97.LtGiTi2ucvUIYxIOh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ZiVhauiQ.qK9jfqVlnkg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JT4njHYRAmUwzswfHO8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xMZ5ItbRh6f5Hp_pVuV0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MPP Standard Blue Template">
  <a:themeElements>
    <a:clrScheme name="MHS Colors">
      <a:dk1>
        <a:srgbClr val="000000"/>
      </a:dk1>
      <a:lt1>
        <a:srgbClr val="FFFFFF"/>
      </a:lt1>
      <a:dk2>
        <a:srgbClr val="F0AB00"/>
      </a:dk2>
      <a:lt2>
        <a:srgbClr val="004157"/>
      </a:lt2>
      <a:accent1>
        <a:srgbClr val="F0AB00"/>
      </a:accent1>
      <a:accent2>
        <a:srgbClr val="D9D9D9"/>
      </a:accent2>
      <a:accent3>
        <a:srgbClr val="66952E"/>
      </a:accent3>
      <a:accent4>
        <a:srgbClr val="675E53"/>
      </a:accent4>
      <a:accent5>
        <a:srgbClr val="00A9E0"/>
      </a:accent5>
      <a:accent6>
        <a:srgbClr val="5C5E66"/>
      </a:accent6>
      <a:hlink>
        <a:srgbClr val="0099A5"/>
      </a:hlink>
      <a:folHlink>
        <a:srgbClr val="4B1326"/>
      </a:folHlink>
    </a:clrScheme>
    <a:fontScheme name="Title Page - Internal Present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19175"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lumMod val="60000"/>
            <a:lumOff val="40000"/>
          </a:schemeClr>
        </a:solidFill>
        <a:ln w="9525" cap="flat" cmpd="sng" algn="ctr">
          <a:noFill/>
          <a:prstDash val="solid"/>
          <a:round/>
          <a:headEnd type="none" w="med" len="med"/>
          <a:tailEnd type="none" w="med" len="med"/>
        </a:ln>
        <a:effectLst/>
      </a:spPr>
      <a:bodyPr vert="horz" wrap="square" lIns="274320" tIns="50929" rIns="274320" bIns="50929" numCol="1" rtlCol="0" anchor="ctr" anchorCtr="0" compatLnSpc="1">
        <a:prstTxWarp prst="textNoShape">
          <a:avLst/>
        </a:prstTxWarp>
      </a:bodyPr>
      <a:lstStyle>
        <a:defPPr algn="ctr">
          <a:defRPr b="1"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0" algn="ctr">
          <a:solidFill>
            <a:srgbClr val="808080"/>
          </a:solidFill>
          <a:round/>
          <a:headEnd/>
          <a:tailEnd/>
        </a:ln>
        <a:effectLst/>
      </a:spPr>
      <a:bodyPr/>
      <a:lstStyle>
        <a:defPPr>
          <a:defRPr sz="900">
            <a:latin typeface="Calibri" pitchFamily="34" charset="0"/>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NC_Calibri">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Manatt Heal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2677F2AEEB99488D44F2D61DD86124" ma:contentTypeVersion="14" ma:contentTypeDescription="Create a new document." ma:contentTypeScope="" ma:versionID="8fc25e16b552472a31ad735cafaebbc2">
  <xsd:schema xmlns:xsd="http://www.w3.org/2001/XMLSchema" xmlns:xs="http://www.w3.org/2001/XMLSchema" xmlns:p="http://schemas.microsoft.com/office/2006/metadata/properties" xmlns:ns1="http://schemas.microsoft.com/sharepoint/v3" xmlns:ns2="140bd7d2-9b49-4074-96a7-398511fa7d55" targetNamespace="http://schemas.microsoft.com/office/2006/metadata/properties" ma:root="true" ma:fieldsID="525e0621908f58f15fea54dc7732f9a1" ns1:_="" ns2:_="">
    <xsd:import namespace="http://schemas.microsoft.com/sharepoint/v3"/>
    <xsd:import namespace="140bd7d2-9b49-4074-96a7-398511fa7d55"/>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Archive" minOccurs="0"/>
                <xsd:element ref="ns1:_ip_UnifiedCompliancePolicyProperties" minOccurs="0"/>
                <xsd:element ref="ns1:_ip_UnifiedCompliancePolicyUIAction" minOccurs="0"/>
                <xsd:element ref="ns2:MediaServiceAutoKeyPoints" minOccurs="0"/>
                <xsd:element ref="ns2:MediaServiceKeyPoints" minOccurs="0"/>
                <xsd:element ref="ns2:MediaServiceDateTaken" minOccurs="0"/>
                <xsd:element ref="ns2:MediaServiceLocation" minOccurs="0"/>
                <xsd:element ref="ns2: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0bd7d2-9b49-4074-96a7-398511fa7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Archive" ma:index="14" nillable="true" ma:displayName="Archive" ma:default="0" ma:description="Click to Archive Document" ma:internalName="Archive">
      <xsd:simpleType>
        <xsd:restriction base="dms:Boolea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size" ma:index="21" nillable="true" ma:displayName="size" ma:internalName="siz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1 6 " ? > < p r o p e r t i e s   x m l n s = " h t t p : / / w w w . i m a n a g e . c o m / w o r k / x m l s c h e m a " >  
     < d o c u m e n t i d > E a s t ! 2 0 5 0 8 7 2 4 3 . 1 < / d o c u m e n t i d >  
     < s e n d e r i d > M L I P S O N < / s e n d e r i d >  
     < s e n d e r e m a i l > M L I P S O N @ M A N A T T . C O M < / s e n d e r e m a i l >  
     < l a s t m o d i f i e d > 2 0 1 9 - 0 5 - 2 2 T 1 5 : 0 2 : 2 8 . 0 0 0 0 0 0 0 - 0 4 : 0 0 < / l a s t m o d i f i e d >  
     < d a t a b a s e > E a s t < / d a t a b a s e >  
 < / p r o p e r t i 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chive xmlns="140bd7d2-9b49-4074-96a7-398511fa7d55">false</Archive>
    <size xmlns="140bd7d2-9b49-4074-96a7-398511fa7d55" xsi:nil="true"/>
  </documentManagement>
</p:properties>
</file>

<file path=customXml/itemProps1.xml><?xml version="1.0" encoding="utf-8"?>
<ds:datastoreItem xmlns:ds="http://schemas.openxmlformats.org/officeDocument/2006/customXml" ds:itemID="{2A68F303-8776-4160-B4EB-10FCF0E9B08C}">
  <ds:schemaRefs>
    <ds:schemaRef ds:uri="140bd7d2-9b49-4074-96a7-398511fa7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FFF529-D611-412E-A24D-6B7D9D79AA1F}">
  <ds:schemaRefs>
    <ds:schemaRef ds:uri="http://schemas.microsoft.com/sharepoint/v3/contenttype/forms"/>
  </ds:schemaRefs>
</ds:datastoreItem>
</file>

<file path=customXml/itemProps3.xml><?xml version="1.0" encoding="utf-8"?>
<ds:datastoreItem xmlns:ds="http://schemas.openxmlformats.org/officeDocument/2006/customXml" ds:itemID="{43E1BD2F-36C1-499E-8AB0-0B426D7C5085}">
  <ds:schemaRefs>
    <ds:schemaRef ds:uri="http://www.imanage.com/work/xmlschema"/>
  </ds:schemaRefs>
</ds:datastoreItem>
</file>

<file path=customXml/itemProps4.xml><?xml version="1.0" encoding="utf-8"?>
<ds:datastoreItem xmlns:ds="http://schemas.openxmlformats.org/officeDocument/2006/customXml" ds:itemID="{B4658D1A-B3F7-41B8-891D-39660731C310}">
  <ds:schemaRefs>
    <ds:schemaRef ds:uri="http://schemas.microsoft.com/office/infopath/2007/PartnerControls"/>
    <ds:schemaRef ds:uri="http://purl.org/dc/terms/"/>
    <ds:schemaRef ds:uri="http://schemas.microsoft.com/office/2006/documentManagement/types"/>
    <ds:schemaRef ds:uri="http://schemas.microsoft.com/sharepoint/v3"/>
    <ds:schemaRef ds:uri="http://purl.org/dc/elements/1.1/"/>
    <ds:schemaRef ds:uri="140bd7d2-9b49-4074-96a7-398511fa7d55"/>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114</TotalTime>
  <Words>4855</Words>
  <Application>Microsoft Office PowerPoint</Application>
  <PresentationFormat>On-screen Show (4:3)</PresentationFormat>
  <Paragraphs>444</Paragraphs>
  <Slides>45</Slides>
  <Notes>36</Notes>
  <HiddenSlides>0</HiddenSlides>
  <MMClips>0</MMClips>
  <ScaleCrop>false</ScaleCrop>
  <HeadingPairs>
    <vt:vector size="8" baseType="variant">
      <vt:variant>
        <vt:lpstr>Fonts Used</vt:lpstr>
      </vt:variant>
      <vt:variant>
        <vt:i4>9</vt:i4>
      </vt:variant>
      <vt:variant>
        <vt:lpstr>Theme</vt:lpstr>
      </vt:variant>
      <vt:variant>
        <vt:i4>14</vt:i4>
      </vt:variant>
      <vt:variant>
        <vt:lpstr>Embedded OLE Servers</vt:lpstr>
      </vt:variant>
      <vt:variant>
        <vt:i4>1</vt:i4>
      </vt:variant>
      <vt:variant>
        <vt:lpstr>Slide Titles</vt:lpstr>
      </vt:variant>
      <vt:variant>
        <vt:i4>45</vt:i4>
      </vt:variant>
    </vt:vector>
  </HeadingPairs>
  <TitlesOfParts>
    <vt:vector size="69" baseType="lpstr">
      <vt:lpstr>Arial</vt:lpstr>
      <vt:lpstr>Calibri</vt:lpstr>
      <vt:lpstr>Franklin Gothic Book</vt:lpstr>
      <vt:lpstr>Franklin Gothic Demi Cond</vt:lpstr>
      <vt:lpstr>Franklin Gothic Medium</vt:lpstr>
      <vt:lpstr>Franklin Gothic Medium Cond</vt:lpstr>
      <vt:lpstr>Georgia</vt:lpstr>
      <vt:lpstr>Symbol</vt:lpstr>
      <vt:lpstr>Wingdings</vt:lpstr>
      <vt:lpstr>1_MPP Standard Blue Template</vt:lpstr>
      <vt:lpstr>31_Office Theme</vt:lpstr>
      <vt:lpstr>53_Office Theme</vt:lpstr>
      <vt:lpstr>2_Office Theme</vt:lpstr>
      <vt:lpstr>3_Office Theme</vt:lpstr>
      <vt:lpstr>NC_Calibri</vt:lpstr>
      <vt:lpstr>4_Office Theme</vt:lpstr>
      <vt:lpstr>1_NC_Calibri</vt:lpstr>
      <vt:lpstr>2_NC_Calibri</vt:lpstr>
      <vt:lpstr>6_Office Theme</vt:lpstr>
      <vt:lpstr>3_NC_Calibri</vt:lpstr>
      <vt:lpstr>4_NC_Calibri</vt:lpstr>
      <vt:lpstr>5_NC_Calibri</vt:lpstr>
      <vt:lpstr>6_NC_Calibri</vt:lpstr>
      <vt:lpstr>think-cell Slide</vt:lpstr>
      <vt:lpstr>PowerPoint Presentation</vt:lpstr>
      <vt:lpstr>PowerPoint Presentation</vt:lpstr>
      <vt:lpstr>Agenda</vt:lpstr>
      <vt:lpstr>Medicaid Managed Care Overview</vt:lpstr>
      <vt:lpstr>PowerPoint Presentation</vt:lpstr>
      <vt:lpstr>Standard Plans and BH I/DD Tailored Plans </vt:lpstr>
      <vt:lpstr>Standard &amp; Tailored Plans Side by Side</vt:lpstr>
      <vt:lpstr>PowerPoint Presentation</vt:lpstr>
      <vt:lpstr>Standard Plans and Behavioral Health</vt:lpstr>
      <vt:lpstr>PowerPoint Presentation</vt:lpstr>
      <vt:lpstr>PowerPoint Presentation</vt:lpstr>
      <vt:lpstr>Standard Plans and BH I/DD Tailored Plans Networks</vt:lpstr>
      <vt:lpstr>DHHS Standard Plans Network Oversight</vt:lpstr>
      <vt:lpstr>DHHS Standard Plans Network Oversight (continued)</vt:lpstr>
      <vt:lpstr>PowerPoint Presentation</vt:lpstr>
      <vt:lpstr>PowerPoint Presentation</vt:lpstr>
      <vt:lpstr>Standard Plan Care Management Approach Address BH</vt:lpstr>
      <vt:lpstr>PowerPoint Presentation</vt:lpstr>
      <vt:lpstr>PowerPoint Presentation</vt:lpstr>
      <vt:lpstr>PowerPoint Presentation</vt:lpstr>
      <vt:lpstr>PowerPoint Presentation</vt:lpstr>
      <vt:lpstr>PowerPoint Presentation</vt:lpstr>
      <vt:lpstr>PowerPoint Presentation</vt:lpstr>
      <vt:lpstr>NCMT Provider Timeline</vt:lpstr>
      <vt:lpstr>PowerPoint Presentation</vt:lpstr>
      <vt:lpstr>PowerPoint Presentation</vt:lpstr>
      <vt:lpstr>PowerPoint Presentation</vt:lpstr>
      <vt:lpstr>PowerPoint Presentation</vt:lpstr>
      <vt:lpstr>PowerPoint Presentation</vt:lpstr>
      <vt:lpstr>Comparing Plan Benefits</vt:lpstr>
      <vt:lpstr>Standard Plan Behavioral Health Network Adequacy</vt:lpstr>
      <vt:lpstr>Standard Plan BH Appointment Wait Time Standards</vt:lpstr>
      <vt:lpstr>Readiness Resources: Provider Playbooks Available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Manatt, Phelps &amp; Phillips,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Lipson</dc:creator>
  <cp:lastModifiedBy>Fouts, Nevin Wayne</cp:lastModifiedBy>
  <cp:revision>7</cp:revision>
  <cp:lastPrinted>2019-05-22T13:35:55Z</cp:lastPrinted>
  <dcterms:created xsi:type="dcterms:W3CDTF">2018-08-03T20:36:17Z</dcterms:created>
  <dcterms:modified xsi:type="dcterms:W3CDTF">2021-01-07T21:01:48Z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0x010100B62677F2AEEB99488D44F2D61DD86124</vt:lpwstr>
  </property>
  <property fmtid="{D5CDD505-2E9C-101B-9397-08002B2CF9AE}" pid="3" name="ArticulateGUID">
    <vt:lpwstr>87EB8BB5-DBAA-41CB-B39F-342DF33FF544</vt:lpwstr>
  </property>
  <property fmtid="{D5CDD505-2E9C-101B-9397-08002B2CF9AE}" pid="4" name="ArticulatePath">
    <vt:lpwstr>Fireside Chat BH in Standard Plans (Jan 7, 2020) FINAL</vt:lpwstr>
  </property>
</Properties>
</file>